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76" r:id="rId1"/>
  </p:sldMasterIdLst>
  <p:notesMasterIdLst>
    <p:notesMasterId r:id="rId41"/>
  </p:notesMasterIdLst>
  <p:sldIdLst>
    <p:sldId id="259" r:id="rId2"/>
    <p:sldId id="430" r:id="rId3"/>
    <p:sldId id="482" r:id="rId4"/>
    <p:sldId id="431" r:id="rId5"/>
    <p:sldId id="440" r:id="rId6"/>
    <p:sldId id="441" r:id="rId7"/>
    <p:sldId id="435" r:id="rId8"/>
    <p:sldId id="443" r:id="rId9"/>
    <p:sldId id="442" r:id="rId10"/>
    <p:sldId id="484" r:id="rId11"/>
    <p:sldId id="439" r:id="rId12"/>
    <p:sldId id="444" r:id="rId13"/>
    <p:sldId id="436" r:id="rId14"/>
    <p:sldId id="343" r:id="rId15"/>
    <p:sldId id="344" r:id="rId16"/>
    <p:sldId id="474" r:id="rId17"/>
    <p:sldId id="475" r:id="rId18"/>
    <p:sldId id="445" r:id="rId19"/>
    <p:sldId id="461" r:id="rId20"/>
    <p:sldId id="446" r:id="rId21"/>
    <p:sldId id="480" r:id="rId22"/>
    <p:sldId id="481" r:id="rId23"/>
    <p:sldId id="448" r:id="rId24"/>
    <p:sldId id="449" r:id="rId25"/>
    <p:sldId id="450" r:id="rId26"/>
    <p:sldId id="479" r:id="rId27"/>
    <p:sldId id="451" r:id="rId28"/>
    <p:sldId id="476" r:id="rId29"/>
    <p:sldId id="452" r:id="rId30"/>
    <p:sldId id="453" r:id="rId31"/>
    <p:sldId id="454" r:id="rId32"/>
    <p:sldId id="478" r:id="rId33"/>
    <p:sldId id="455" r:id="rId34"/>
    <p:sldId id="477" r:id="rId35"/>
    <p:sldId id="456" r:id="rId36"/>
    <p:sldId id="457" r:id="rId37"/>
    <p:sldId id="458" r:id="rId38"/>
    <p:sldId id="464" r:id="rId39"/>
    <p:sldId id="323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740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0922D-F9E4-46DB-912D-8391554590C2}" type="datetimeFigureOut">
              <a:rPr lang="it-IT" smtClean="0"/>
              <a:pPr/>
              <a:t>16/06/2020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0AD6E-E963-4D8B-855C-2F7CCDB256C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0AD6E-E963-4D8B-855C-2F7CCDB256C3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45010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0AD6E-E963-4D8B-855C-2F7CCDB256C3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4501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0AD6E-E963-4D8B-855C-2F7CCDB256C3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4501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it-IT" smtClean="0"/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dt" sz="quarter"/>
          </p:nvPr>
        </p:nvSpPr>
        <p:spPr>
          <a:ln/>
        </p:spPr>
        <p:txBody>
          <a:bodyPr/>
          <a:lstStyle/>
          <a:p>
            <a:endParaRPr lang="it-IT" smtClean="0"/>
          </a:p>
        </p:txBody>
      </p:sp>
      <p:sp>
        <p:nvSpPr>
          <p:cNvPr id="58372" name="Rectangle 5"/>
          <p:cNvSpPr>
            <a:spLocks noGrp="1" noChangeArrowheads="1"/>
          </p:cNvSpPr>
          <p:nvPr>
            <p:ph type="ftr" sz="quarter"/>
          </p:nvPr>
        </p:nvSpPr>
        <p:spPr>
          <a:ln/>
        </p:spPr>
        <p:txBody>
          <a:bodyPr/>
          <a:lstStyle/>
          <a:p>
            <a:endParaRPr lang="it-IT" smtClean="0"/>
          </a:p>
        </p:txBody>
      </p:sp>
      <p:sp>
        <p:nvSpPr>
          <p:cNvPr id="58373" name="Rectangle 6"/>
          <p:cNvSpPr>
            <a:spLocks noGrp="1" noChangeArrowheads="1"/>
          </p:cNvSpPr>
          <p:nvPr>
            <p:ph type="sldNum" sz="quarter"/>
          </p:nvPr>
        </p:nvSpPr>
        <p:spPr>
          <a:ln/>
        </p:spPr>
        <p:txBody>
          <a:bodyPr/>
          <a:lstStyle/>
          <a:p>
            <a:fld id="{5678BB5C-54DF-40D1-809C-FFFB11DD3767}" type="slidenum">
              <a:rPr lang="it-IT" smtClean="0"/>
              <a:pPr/>
              <a:t>16</a:t>
            </a:fld>
            <a:endParaRPr lang="it-IT" smtClean="0"/>
          </a:p>
        </p:txBody>
      </p:sp>
      <p:sp>
        <p:nvSpPr>
          <p:cNvPr id="583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400176"/>
            <a:ext cx="5485440" cy="3600276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it-IT" smtClean="0"/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dt" sz="quarter"/>
          </p:nvPr>
        </p:nvSpPr>
        <p:spPr>
          <a:ln/>
        </p:spPr>
        <p:txBody>
          <a:bodyPr/>
          <a:lstStyle/>
          <a:p>
            <a:endParaRPr lang="it-IT" smtClean="0"/>
          </a:p>
        </p:txBody>
      </p:sp>
      <p:sp>
        <p:nvSpPr>
          <p:cNvPr id="59396" name="Rectangle 5"/>
          <p:cNvSpPr>
            <a:spLocks noGrp="1" noChangeArrowheads="1"/>
          </p:cNvSpPr>
          <p:nvPr>
            <p:ph type="ftr" sz="quarter"/>
          </p:nvPr>
        </p:nvSpPr>
        <p:spPr>
          <a:ln/>
        </p:spPr>
        <p:txBody>
          <a:bodyPr/>
          <a:lstStyle/>
          <a:p>
            <a:endParaRPr lang="it-IT" smtClean="0"/>
          </a:p>
        </p:txBody>
      </p:sp>
      <p:sp>
        <p:nvSpPr>
          <p:cNvPr id="59397" name="Rectangle 6"/>
          <p:cNvSpPr>
            <a:spLocks noGrp="1" noChangeArrowheads="1"/>
          </p:cNvSpPr>
          <p:nvPr>
            <p:ph type="sldNum" sz="quarter"/>
          </p:nvPr>
        </p:nvSpPr>
        <p:spPr>
          <a:ln/>
        </p:spPr>
        <p:txBody>
          <a:bodyPr/>
          <a:lstStyle/>
          <a:p>
            <a:fld id="{637F4025-C56F-4ABC-90DD-6A4E4B0CCB61}" type="slidenum">
              <a:rPr lang="it-IT" smtClean="0"/>
              <a:pPr/>
              <a:t>17</a:t>
            </a:fld>
            <a:endParaRPr lang="it-IT" smtClean="0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fld id="{FA43A14F-2E0E-473F-9885-EDCD5BAF16B3}" type="slidenum">
              <a:rPr lang="it-IT" sz="1200">
                <a:solidFill>
                  <a:srgbClr val="000000"/>
                </a:solidFill>
                <a:latin typeface="+mn-lt" charset="0"/>
                <a:cs typeface="Segoe UI" charset="0"/>
              </a:rPr>
              <a:pPr algn="r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/>
              </a:pPr>
              <a:t>17</a:t>
            </a:fld>
            <a:endParaRPr lang="it-IT" sz="1200">
              <a:solidFill>
                <a:srgbClr val="000000"/>
              </a:solidFill>
              <a:latin typeface="+mn-lt" charset="0"/>
              <a:cs typeface="Segoe UI" charset="0"/>
            </a:endParaRPr>
          </a:p>
        </p:txBody>
      </p:sp>
      <p:sp>
        <p:nvSpPr>
          <p:cNvPr id="593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4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79" y="4400176"/>
            <a:ext cx="5485440" cy="3600276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tango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tango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tango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tango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4D2AEAD-800B-49E9-B77C-F5E5F364EFBE}" type="datetime1">
              <a:rPr lang="it-IT" smtClean="0"/>
              <a:pPr/>
              <a:t>16/06/2020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A227-A02D-41A3-8EEA-DBC7F3774EE5}" type="datetime1">
              <a:rPr lang="it-IT" smtClean="0"/>
              <a:pPr/>
              <a:t>16/06/2020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0185-C66F-48DC-A9AD-29F1B341DCCB}" type="datetime1">
              <a:rPr lang="it-IT" smtClean="0"/>
              <a:pPr/>
              <a:t>16/06/2020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3A59-668F-4893-812B-BFBBC06DFCE8}" type="datetime1">
              <a:rPr lang="it-IT" smtClean="0"/>
              <a:pPr/>
              <a:t>16/06/2020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A591-9DB6-4705-B772-50F825A10C16}" type="datetime1">
              <a:rPr lang="it-IT" smtClean="0"/>
              <a:pPr/>
              <a:t>16/06/2020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0DB8-D37F-47A6-9755-DACCC1CE64CB}" type="datetime1">
              <a:rPr lang="it-IT" smtClean="0"/>
              <a:pPr/>
              <a:t>16/06/2020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3284AC-3F48-44DA-BB72-D03A44BEED9F}" type="datetime1">
              <a:rPr lang="it-IT" smtClean="0"/>
              <a:pPr/>
              <a:t>16/06/2020</a:t>
            </a:fld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CF98177-7C3E-41F3-B930-5D2CFD48C166}" type="datetime1">
              <a:rPr lang="it-IT" smtClean="0"/>
              <a:pPr/>
              <a:t>16/06/2020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ECDA-316F-4BA8-AA30-8AB86557D50B}" type="datetime1">
              <a:rPr lang="it-IT" smtClean="0"/>
              <a:pPr/>
              <a:t>16/06/2020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0987-49DD-47F4-850E-34553FA8B161}" type="datetime1">
              <a:rPr lang="it-IT" smtClean="0"/>
              <a:pPr/>
              <a:t>16/06/2020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159F-6D84-4F70-B668-1C9BAC17989E}" type="datetime1">
              <a:rPr lang="it-IT" smtClean="0"/>
              <a:pPr/>
              <a:t>16/06/2020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tango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tango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tango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tango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tango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9CAFC3F-E2A5-4456-BA1D-B1ADE395811F}" type="datetime1">
              <a:rPr lang="it-IT" smtClean="0"/>
              <a:pPr/>
              <a:t>16/06/2020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 smtClean="0"/>
              <a:t>Percorso formativo per CSRD-CSO</a:t>
            </a:r>
            <a:br>
              <a:rPr lang="it-IT" sz="4000" b="1" dirty="0" smtClean="0"/>
            </a:br>
            <a:r>
              <a:rPr lang="it-IT" sz="4000" b="1" dirty="0" smtClean="0"/>
              <a:t>nella fase 2 Emergenza COVID</a:t>
            </a:r>
            <a:br>
              <a:rPr lang="it-IT" sz="4000" b="1" dirty="0" smtClean="0"/>
            </a:br>
            <a:endParaRPr lang="it-IT" b="1" i="1" dirty="0"/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1907704" y="4437112"/>
            <a:ext cx="5544616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dirty="0" smtClean="0"/>
              <a:t>A cura di </a:t>
            </a:r>
          </a:p>
          <a:p>
            <a:pPr algn="ctr"/>
            <a:r>
              <a:rPr lang="it-IT" b="1" dirty="0" smtClean="0"/>
              <a:t>Marina Zoli e Valentina Magnani</a:t>
            </a:r>
          </a:p>
          <a:p>
            <a:pPr algn="ctr"/>
            <a:r>
              <a:rPr lang="it-IT" dirty="0" smtClean="0"/>
              <a:t>Direzione Infermieristica e Tecnica</a:t>
            </a:r>
          </a:p>
          <a:p>
            <a:pPr algn="ctr"/>
            <a:r>
              <a:rPr lang="it-IT" dirty="0" smtClean="0"/>
              <a:t>Ambito di Cesena</a:t>
            </a:r>
          </a:p>
          <a:p>
            <a:pPr algn="ctr"/>
            <a:r>
              <a:rPr lang="it-IT" dirty="0" smtClean="0"/>
              <a:t>15 Giugno 2020</a:t>
            </a:r>
            <a:endParaRPr lang="it-IT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883617" cy="64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0648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Checklist per l’accesso alle strutture sanitarie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51125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Criterio epidemiologico.  Negli ultimi 14 </a:t>
            </a:r>
            <a:r>
              <a:rPr lang="it-IT" sz="1600" b="1" dirty="0" err="1" smtClean="0">
                <a:solidFill>
                  <a:srgbClr val="002060"/>
                </a:solidFill>
              </a:rPr>
              <a:t>gg</a:t>
            </a:r>
            <a:r>
              <a:rPr lang="it-IT" sz="1600" b="1" dirty="0" smtClean="0">
                <a:solidFill>
                  <a:srgbClr val="002060"/>
                </a:solidFill>
              </a:rPr>
              <a:t>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 smtClean="0"/>
              <a:t>ha avuto un contatto stretto con paziente COVID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 smtClean="0"/>
              <a:t>ha avuto un contatto stretto con una o </a:t>
            </a:r>
            <a:r>
              <a:rPr lang="it-IT" sz="1600" dirty="0" err="1" smtClean="0"/>
              <a:t>piu</a:t>
            </a:r>
            <a:r>
              <a:rPr lang="it-IT" sz="1600" dirty="0" smtClean="0"/>
              <a:t> persone con febbre e/o sintomi respiratori (casa, ufficio, lavoro ecc.)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 smtClean="0"/>
              <a:t>ha frequentato ospedali e/o strutture residenziali per anziani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 smtClean="0"/>
              <a:t>ha eseguito un tampone per COVID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 smtClean="0"/>
              <a:t>ha ricevuto disposizioni di isolamento domiciliare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 smtClean="0"/>
              <a:t>e deceduto un suo famigliare di primo grado in modo inaspettato</a:t>
            </a:r>
          </a:p>
          <a:p>
            <a:pPr algn="just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Criterio clinico.  Presenta uno dei seguenti sintomi: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 smtClean="0"/>
              <a:t>febbre ........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 smtClean="0"/>
              <a:t>tosse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 smtClean="0"/>
              <a:t>dolori muscolari diffusi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 smtClean="0"/>
              <a:t>mal di testa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 smtClean="0"/>
              <a:t>raffreddore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 smtClean="0"/>
              <a:t>congiuntivite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 smtClean="0"/>
              <a:t>diarrea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 smtClean="0"/>
              <a:t>perdita del senso del gusto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 smtClean="0"/>
              <a:t>perdita del senso dell’olfatto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24895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it-IT" sz="2400" b="1" dirty="0" smtClean="0"/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Garantire</a:t>
            </a:r>
            <a:r>
              <a:rPr lang="it-IT" sz="2400" dirty="0" smtClean="0"/>
              <a:t> adeguata pulizia e sanificazione ambientale;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2400" b="1" dirty="0" smtClean="0"/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Prevedere</a:t>
            </a:r>
            <a:r>
              <a:rPr lang="it-IT" sz="2400" dirty="0" smtClean="0"/>
              <a:t> la disinfezione delle superfici, delle attrezzature e dei dispositivi;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Arieggiare</a:t>
            </a:r>
            <a:r>
              <a:rPr lang="it-IT" sz="2400" dirty="0" smtClean="0"/>
              <a:t> frequentemente i locali;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Rispettare</a:t>
            </a:r>
            <a:r>
              <a:rPr lang="it-IT" sz="2400" dirty="0" smtClean="0"/>
              <a:t> e fare rispettare l’igiene respiratoria;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2400" b="1" dirty="0" smtClean="0"/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Indossare</a:t>
            </a:r>
            <a:r>
              <a:rPr lang="it-IT" sz="2400" b="1" dirty="0" smtClean="0"/>
              <a:t> </a:t>
            </a:r>
            <a:r>
              <a:rPr lang="it-IT" sz="2400" dirty="0" smtClean="0"/>
              <a:t>i DPI quando necessari e rimuoverli correttamente;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2400" dirty="0"/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Rispettare e fare rispettare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smtClean="0"/>
              <a:t>l’igiene delle mani.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Misure di carattere igienico-sanitario</a:t>
            </a:r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5229200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720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Autofit/>
          </a:bodyPr>
          <a:lstStyle/>
          <a:p>
            <a:pPr marL="640080" lvl="1" indent="-274320" algn="ctr" rtl="0">
              <a:spcBef>
                <a:spcPct val="20000"/>
              </a:spcBef>
              <a:defRPr/>
            </a:pPr>
            <a:r>
              <a:rPr lang="it-IT" sz="3900" b="1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  Accesso </a:t>
            </a:r>
            <a:r>
              <a:rPr lang="it-IT" sz="3900" b="1" kern="1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del personale</a:t>
            </a:r>
            <a:br>
              <a:rPr lang="it-IT" sz="3900" b="1" kern="1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it-IT" sz="3900" b="1" kern="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3384376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it-IT" sz="2000" b="1" dirty="0" smtClean="0"/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Dotarsi</a:t>
            </a:r>
            <a:r>
              <a:rPr lang="it-IT" sz="2000" dirty="0" smtClean="0"/>
              <a:t> di mascherina;</a:t>
            </a:r>
            <a:endParaRPr lang="it-IT" sz="2000" dirty="0"/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it-IT" sz="2000" b="1" dirty="0" smtClean="0">
                <a:solidFill>
                  <a:srgbClr val="C00000"/>
                </a:solidFill>
              </a:rPr>
              <a:t> Misurare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smtClean="0"/>
              <a:t>la </a:t>
            </a:r>
            <a:r>
              <a:rPr lang="it-IT" sz="2000" dirty="0"/>
              <a:t>temperatura corporea </a:t>
            </a:r>
            <a:r>
              <a:rPr lang="it-IT" sz="2000" dirty="0" smtClean="0"/>
              <a:t>al </a:t>
            </a:r>
            <a:r>
              <a:rPr lang="it-IT" sz="2000" dirty="0"/>
              <a:t>domicilio, prima di prendere servizio;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it-IT" sz="2000" b="1" dirty="0" smtClean="0"/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Rimanere</a:t>
            </a:r>
            <a:r>
              <a:rPr lang="it-IT" sz="2000" dirty="0" smtClean="0"/>
              <a:t> </a:t>
            </a:r>
            <a:r>
              <a:rPr lang="it-IT" sz="2000" dirty="0"/>
              <a:t>al proprio domicilio qualora la T</a:t>
            </a:r>
            <a:r>
              <a:rPr lang="it-IT" sz="2000" dirty="0" smtClean="0"/>
              <a:t>° </a:t>
            </a:r>
            <a:r>
              <a:rPr lang="it-IT" sz="2000" dirty="0"/>
              <a:t>≥ </a:t>
            </a:r>
            <a:r>
              <a:rPr lang="it-IT" sz="2000" dirty="0" smtClean="0"/>
              <a:t>37,5°;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it-IT" sz="2000" dirty="0"/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Avvisare</a:t>
            </a:r>
            <a:r>
              <a:rPr lang="it-IT" sz="2000" dirty="0" smtClean="0"/>
              <a:t> tempestivamente </a:t>
            </a:r>
            <a:r>
              <a:rPr lang="it-IT" sz="2000" dirty="0"/>
              <a:t>il responsabile dell’UO per l’immediato rientro al </a:t>
            </a:r>
            <a:r>
              <a:rPr lang="it-IT" sz="2000" dirty="0" smtClean="0"/>
              <a:t>domicilio, qualora </a:t>
            </a:r>
            <a:r>
              <a:rPr lang="it-IT" sz="2000" dirty="0"/>
              <a:t>la sintomatologia </a:t>
            </a:r>
            <a:r>
              <a:rPr lang="it-IT" sz="2000" dirty="0" smtClean="0"/>
              <a:t>dovesse insorgere </a:t>
            </a:r>
            <a:r>
              <a:rPr lang="it-IT" sz="2000" dirty="0"/>
              <a:t>durante il </a:t>
            </a:r>
            <a:r>
              <a:rPr lang="it-IT" sz="2000" dirty="0" smtClean="0"/>
              <a:t>servizio;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it-IT" sz="2000" dirty="0"/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Avviare</a:t>
            </a:r>
            <a:r>
              <a:rPr lang="it-IT" sz="2000" dirty="0" smtClean="0"/>
              <a:t> la relativa </a:t>
            </a:r>
            <a:r>
              <a:rPr lang="it-IT" sz="2000" dirty="0"/>
              <a:t>sorveglianza sanitaria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437112"/>
            <a:ext cx="2232249" cy="22713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522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Utenti/operatori con sospetto </a:t>
            </a:r>
            <a:r>
              <a:rPr lang="it-IT" b="1" dirty="0" err="1" smtClean="0"/>
              <a:t>Covid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699856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it-IT" sz="2000" dirty="0"/>
              <a:t>In caso di comparsa di sintomi durante la frequenza al </a:t>
            </a:r>
            <a:r>
              <a:rPr lang="it-IT" sz="2000" dirty="0" smtClean="0"/>
              <a:t>Centro </a:t>
            </a:r>
            <a:r>
              <a:rPr lang="it-IT" sz="2000" dirty="0"/>
              <a:t>per gli utenti o gli operatori </a:t>
            </a:r>
            <a:r>
              <a:rPr lang="it-IT" sz="2000" dirty="0" smtClean="0"/>
              <a:t>che possano </a:t>
            </a:r>
            <a:r>
              <a:rPr lang="it-IT" sz="2000" dirty="0"/>
              <a:t>far rientrare il caso nei criteri di caso sospetto positivo al COVID-19, l’Ente </a:t>
            </a:r>
            <a:r>
              <a:rPr lang="it-IT" sz="2000" dirty="0" smtClean="0"/>
              <a:t>Gestore provvede ad:</a:t>
            </a:r>
          </a:p>
          <a:p>
            <a:pPr marL="109728" indent="0" algn="just">
              <a:buNone/>
            </a:pPr>
            <a:endParaRPr lang="it-IT" sz="20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2000" b="1" dirty="0" smtClean="0">
                <a:solidFill>
                  <a:srgbClr val="C00000"/>
                </a:solidFill>
              </a:rPr>
              <a:t>isolare immediatamente </a:t>
            </a:r>
            <a:r>
              <a:rPr lang="it-IT" sz="2000" dirty="0" smtClean="0"/>
              <a:t>il </a:t>
            </a:r>
            <a:r>
              <a:rPr lang="it-IT" sz="2000" dirty="0"/>
              <a:t>caso </a:t>
            </a:r>
            <a:r>
              <a:rPr lang="it-IT" sz="2000" dirty="0" smtClean="0"/>
              <a:t>sospetto;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2000" b="1" dirty="0" smtClean="0">
                <a:solidFill>
                  <a:srgbClr val="C00000"/>
                </a:solidFill>
              </a:rPr>
              <a:t>informare</a:t>
            </a:r>
            <a:r>
              <a:rPr lang="it-IT" sz="2000" b="1" dirty="0" smtClean="0"/>
              <a:t> </a:t>
            </a:r>
            <a:r>
              <a:rPr lang="it-IT" sz="2000" dirty="0"/>
              <a:t>i </a:t>
            </a:r>
            <a:r>
              <a:rPr lang="it-IT" sz="2000" dirty="0" smtClean="0"/>
              <a:t>familiari e </a:t>
            </a:r>
            <a:r>
              <a:rPr lang="it-IT" sz="2000" dirty="0"/>
              <a:t>il </a:t>
            </a:r>
            <a:r>
              <a:rPr lang="it-IT" sz="2000" u="sng" dirty="0"/>
              <a:t>medico </a:t>
            </a:r>
            <a:r>
              <a:rPr lang="it-IT" sz="2000" u="sng" dirty="0" smtClean="0"/>
              <a:t>curante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it-IT" sz="2000" dirty="0" smtClean="0"/>
          </a:p>
          <a:p>
            <a:pPr algn="just">
              <a:buFont typeface="Wingdings" panose="05000000000000000000" pitchFamily="2" charset="2"/>
              <a:buChar char="q"/>
            </a:pPr>
            <a:endParaRPr lang="it-IT" sz="2000" dirty="0" smtClean="0"/>
          </a:p>
          <a:p>
            <a:pPr algn="just">
              <a:buFont typeface="Wingdings" panose="05000000000000000000" pitchFamily="2" charset="2"/>
              <a:buChar char="q"/>
            </a:pPr>
            <a:endParaRPr lang="it-IT" sz="2000" dirty="0" smtClean="0"/>
          </a:p>
          <a:p>
            <a:pPr algn="just">
              <a:buNone/>
            </a:pPr>
            <a:r>
              <a:rPr lang="it-IT" sz="2000" dirty="0" smtClean="0"/>
              <a:t>                              Dipartimento </a:t>
            </a:r>
            <a:r>
              <a:rPr lang="it-IT" sz="2000" dirty="0"/>
              <a:t>di Sanità Pubblica (DSP) </a:t>
            </a:r>
            <a:endParaRPr lang="it-IT" sz="20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4427984" y="4005064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1851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>
            <a:normAutofit/>
          </a:bodyPr>
          <a:lstStyle/>
          <a:p>
            <a:pPr marL="914400" marR="0" lvl="2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it-IT" sz="3900" b="1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Gestione del materiale</a:t>
            </a:r>
            <a:endParaRPr lang="it-IT" sz="3900" b="1" kern="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844824"/>
            <a:ext cx="7978119" cy="4325112"/>
          </a:xfrm>
        </p:spPr>
        <p:txBody>
          <a:bodyPr>
            <a:normAutofit/>
          </a:bodyPr>
          <a:lstStyle/>
          <a:p>
            <a:pPr marL="82296" lvl="0" indent="0" algn="just">
              <a:lnSpc>
                <a:spcPct val="140000"/>
              </a:lnSpc>
              <a:buNone/>
            </a:pPr>
            <a:endParaRPr lang="it-IT" sz="2000" dirty="0">
              <a:solidFill>
                <a:srgbClr val="C00000"/>
              </a:solidFill>
            </a:endParaRPr>
          </a:p>
          <a:p>
            <a:pPr marL="365760" lvl="2" indent="-256032" algn="just">
              <a:lnSpc>
                <a:spcPct val="110000"/>
              </a:lnSpc>
              <a:buClr>
                <a:schemeClr val="accent3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600" b="1" dirty="0">
                <a:solidFill>
                  <a:srgbClr val="C00000"/>
                </a:solidFill>
              </a:rPr>
              <a:t>mantenere</a:t>
            </a:r>
            <a:r>
              <a:rPr lang="it-IT" sz="2600" dirty="0">
                <a:solidFill>
                  <a:schemeClr val="tx1"/>
                </a:solidFill>
              </a:rPr>
              <a:t> </a:t>
            </a:r>
            <a:r>
              <a:rPr lang="it-IT" sz="2600" dirty="0" smtClean="0">
                <a:solidFill>
                  <a:schemeClr val="tx1"/>
                </a:solidFill>
              </a:rPr>
              <a:t>solo il materiale essenziale nell’area frequentata dagli assistiti;</a:t>
            </a:r>
            <a:endParaRPr lang="it-IT" sz="2600" dirty="0">
              <a:solidFill>
                <a:schemeClr val="tx1"/>
              </a:solidFill>
            </a:endParaRPr>
          </a:p>
          <a:p>
            <a:pPr marL="365760" lvl="2" indent="-256032" algn="just">
              <a:lnSpc>
                <a:spcPct val="110000"/>
              </a:lnSpc>
              <a:buClr>
                <a:schemeClr val="accent3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600" b="1" dirty="0" smtClean="0">
                <a:solidFill>
                  <a:srgbClr val="C00000"/>
                </a:solidFill>
              </a:rPr>
              <a:t>rimuovere</a:t>
            </a:r>
            <a:r>
              <a:rPr lang="it-IT" sz="2600" dirty="0" smtClean="0">
                <a:solidFill>
                  <a:schemeClr val="tx1"/>
                </a:solidFill>
              </a:rPr>
              <a:t> </a:t>
            </a:r>
            <a:r>
              <a:rPr lang="it-IT" sz="2600" dirty="0">
                <a:solidFill>
                  <a:schemeClr val="tx1"/>
                </a:solidFill>
              </a:rPr>
              <a:t>i guanti ed igienizzare le mani prima di utilizzare computer, telefoni cordless, cellulari di servizio (sanificarli se condivisi); </a:t>
            </a:r>
          </a:p>
          <a:p>
            <a:pPr marL="365760" lvl="2" indent="-256032" algn="just">
              <a:lnSpc>
                <a:spcPct val="110000"/>
              </a:lnSpc>
              <a:buClr>
                <a:schemeClr val="accent3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600" b="1" dirty="0" err="1" smtClean="0">
                <a:solidFill>
                  <a:srgbClr val="C00000"/>
                </a:solidFill>
              </a:rPr>
              <a:t>ricondizionare</a:t>
            </a:r>
            <a:r>
              <a:rPr lang="it-IT" sz="2600" dirty="0" smtClean="0">
                <a:solidFill>
                  <a:schemeClr val="tx1"/>
                </a:solidFill>
              </a:rPr>
              <a:t> </a:t>
            </a:r>
            <a:r>
              <a:rPr lang="it-IT" sz="2600" dirty="0">
                <a:solidFill>
                  <a:schemeClr val="tx1"/>
                </a:solidFill>
              </a:rPr>
              <a:t>ogni dispositivo </a:t>
            </a:r>
            <a:r>
              <a:rPr lang="it-IT" sz="2600" dirty="0" smtClean="0">
                <a:solidFill>
                  <a:schemeClr val="tx1"/>
                </a:solidFill>
              </a:rPr>
              <a:t>usato tra </a:t>
            </a:r>
            <a:r>
              <a:rPr lang="it-IT" sz="2600" dirty="0">
                <a:solidFill>
                  <a:schemeClr val="tx1"/>
                </a:solidFill>
              </a:rPr>
              <a:t>un </a:t>
            </a:r>
            <a:r>
              <a:rPr lang="it-IT" sz="2600" dirty="0" smtClean="0">
                <a:solidFill>
                  <a:schemeClr val="tx1"/>
                </a:solidFill>
              </a:rPr>
              <a:t>utente </a:t>
            </a:r>
            <a:r>
              <a:rPr lang="it-IT" sz="2600" dirty="0">
                <a:solidFill>
                  <a:schemeClr val="tx1"/>
                </a:solidFill>
              </a:rPr>
              <a:t>e </a:t>
            </a:r>
            <a:r>
              <a:rPr lang="it-IT" sz="2600" dirty="0" smtClean="0">
                <a:solidFill>
                  <a:schemeClr val="tx1"/>
                </a:solidFill>
              </a:rPr>
              <a:t>l’altro.</a:t>
            </a:r>
            <a:endParaRPr lang="it-IT" sz="2600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45707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7147" y="836712"/>
            <a:ext cx="8229600" cy="1066800"/>
          </a:xfrm>
        </p:spPr>
        <p:txBody>
          <a:bodyPr>
            <a:normAutofit/>
          </a:bodyPr>
          <a:lstStyle/>
          <a:p>
            <a:pPr marL="914400" marR="0" lvl="2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it-IT" sz="3600" b="1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Igiene ambientale</a:t>
            </a:r>
            <a:endParaRPr lang="it-IT" sz="3600" b="1" kern="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325112"/>
          </a:xfrm>
        </p:spPr>
        <p:txBody>
          <a:bodyPr>
            <a:normAutofit/>
          </a:bodyPr>
          <a:lstStyle/>
          <a:p>
            <a:pPr marL="82296" lvl="0" indent="0" algn="just">
              <a:lnSpc>
                <a:spcPct val="140000"/>
              </a:lnSpc>
              <a:buNone/>
            </a:pPr>
            <a:r>
              <a:rPr lang="it-IT" sz="2400" dirty="0" smtClean="0">
                <a:solidFill>
                  <a:srgbClr val="C00000"/>
                </a:solidFill>
              </a:rPr>
              <a:t> </a:t>
            </a:r>
            <a:endParaRPr lang="it-IT" sz="2400" dirty="0">
              <a:solidFill>
                <a:srgbClr val="C00000"/>
              </a:solidFill>
            </a:endParaRPr>
          </a:p>
          <a:p>
            <a:pPr marL="365760" lvl="2" indent="-256032" algn="just">
              <a:lnSpc>
                <a:spcPct val="90000"/>
              </a:lnSpc>
              <a:buClr>
                <a:schemeClr val="accent3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rgbClr val="C00000"/>
                </a:solidFill>
              </a:rPr>
              <a:t>predisporre</a:t>
            </a:r>
            <a:r>
              <a:rPr lang="it-IT" sz="2000" dirty="0">
                <a:solidFill>
                  <a:schemeClr val="tx1"/>
                </a:solidFill>
              </a:rPr>
              <a:t> pannetti e disinfettante da utilizzare per la decontaminazione delle superfici di maggior contatto al termine delle pratiche assistenziali;</a:t>
            </a:r>
          </a:p>
          <a:p>
            <a:pPr marL="365760" lvl="2" indent="-256032" algn="just">
              <a:lnSpc>
                <a:spcPct val="90000"/>
              </a:lnSpc>
              <a:buClr>
                <a:schemeClr val="accent3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rgbClr val="C00000"/>
                </a:solidFill>
              </a:rPr>
              <a:t>mantenere</a:t>
            </a:r>
            <a:r>
              <a:rPr lang="it-IT" sz="2000" dirty="0">
                <a:solidFill>
                  <a:schemeClr val="tx1"/>
                </a:solidFill>
              </a:rPr>
              <a:t> la disponibilità di gel idroalcolico e guanti </a:t>
            </a:r>
            <a:r>
              <a:rPr lang="it-IT" sz="2000" dirty="0" smtClean="0">
                <a:solidFill>
                  <a:schemeClr val="tx1"/>
                </a:solidFill>
              </a:rPr>
              <a:t>nella zona dell’utente e </a:t>
            </a:r>
            <a:r>
              <a:rPr lang="it-IT" sz="2000" dirty="0">
                <a:solidFill>
                  <a:schemeClr val="tx1"/>
                </a:solidFill>
              </a:rPr>
              <a:t>nelle aree comuni;</a:t>
            </a:r>
          </a:p>
          <a:p>
            <a:pPr marL="365760" lvl="2" indent="-256032" algn="just">
              <a:lnSpc>
                <a:spcPct val="90000"/>
              </a:lnSpc>
              <a:buClr>
                <a:schemeClr val="accent3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rgbClr val="C00000"/>
                </a:solidFill>
              </a:rPr>
              <a:t>procedere</a:t>
            </a:r>
            <a:r>
              <a:rPr lang="it-IT" sz="2000" dirty="0">
                <a:solidFill>
                  <a:schemeClr val="tx1"/>
                </a:solidFill>
              </a:rPr>
              <a:t> alla </a:t>
            </a:r>
            <a:r>
              <a:rPr lang="it-IT" sz="2000" dirty="0" err="1">
                <a:solidFill>
                  <a:schemeClr val="tx1"/>
                </a:solidFill>
              </a:rPr>
              <a:t>svestizione</a:t>
            </a:r>
            <a:r>
              <a:rPr lang="it-IT" sz="2000" dirty="0">
                <a:solidFill>
                  <a:schemeClr val="tx1"/>
                </a:solidFill>
              </a:rPr>
              <a:t> nell’area </a:t>
            </a:r>
            <a:r>
              <a:rPr lang="it-IT" sz="2000" dirty="0" smtClean="0">
                <a:solidFill>
                  <a:schemeClr val="tx1"/>
                </a:solidFill>
              </a:rPr>
              <a:t>identificata/dedicata;</a:t>
            </a:r>
            <a:endParaRPr lang="it-IT" sz="2000" dirty="0">
              <a:solidFill>
                <a:schemeClr val="tx1"/>
              </a:solidFill>
            </a:endParaRPr>
          </a:p>
          <a:p>
            <a:pPr marL="365760" lvl="2" indent="-256032" algn="just">
              <a:lnSpc>
                <a:spcPct val="90000"/>
              </a:lnSpc>
              <a:buClr>
                <a:schemeClr val="accent3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rgbClr val="C00000"/>
                </a:solidFill>
              </a:rPr>
              <a:t>arieggiare</a:t>
            </a:r>
            <a:r>
              <a:rPr lang="it-IT" sz="2000" dirty="0">
                <a:solidFill>
                  <a:schemeClr val="tx1"/>
                </a:solidFill>
              </a:rPr>
              <a:t> gli ambienti.</a:t>
            </a:r>
          </a:p>
          <a:p>
            <a:pPr marL="969048" lvl="2" indent="-447480" algn="just">
              <a:lnSpc>
                <a:spcPct val="130000"/>
              </a:lnSpc>
              <a:spcBef>
                <a:spcPts val="400"/>
              </a:spcBef>
              <a:buClr>
                <a:srgbClr val="CC9900"/>
              </a:buClr>
              <a:buSzPct val="70000"/>
              <a:buFont typeface="Wingdings" panose="05000000000000000000" pitchFamily="2" charset="2"/>
              <a:buChar char="Ø"/>
            </a:pPr>
            <a:endParaRPr lang="it-IT" sz="2200" spc="-1" dirty="0">
              <a:solidFill>
                <a:srgbClr val="292929"/>
              </a:solidFill>
            </a:endParaRPr>
          </a:p>
          <a:p>
            <a:pPr marL="82296" indent="0" algn="just">
              <a:buNone/>
            </a:pP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437112"/>
            <a:ext cx="1223055" cy="129394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085184"/>
            <a:ext cx="1238791" cy="112474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221088"/>
            <a:ext cx="1944253" cy="2163529"/>
          </a:xfrm>
          <a:prstGeom prst="rect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653136"/>
            <a:ext cx="2736304" cy="164475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33574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395536" y="1484784"/>
            <a:ext cx="4104456" cy="252028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342900" indent="-341313" algn="just" hangingPunct="1">
              <a:lnSpc>
                <a:spcPct val="80000"/>
              </a:lnSpc>
              <a:spcBef>
                <a:spcPts val="363"/>
              </a:spcBef>
              <a:buFont typeface="Wingdings" pitchFamily="2" charset="2"/>
              <a:buChar char="q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it-IT" sz="2000" dirty="0">
                <a:solidFill>
                  <a:srgbClr val="000000"/>
                </a:solidFill>
                <a:latin typeface="Aharoni" charset="0"/>
              </a:rPr>
              <a:t>E’ la pratica più semplice, veloce ed efficace per ridurre le infezioni</a:t>
            </a:r>
          </a:p>
          <a:p>
            <a:pPr marL="342900" indent="-341313" algn="just" hangingPunct="1">
              <a:lnSpc>
                <a:spcPct val="80000"/>
              </a:lnSpc>
              <a:spcBef>
                <a:spcPts val="363"/>
              </a:spcBef>
              <a:buFont typeface="Wingdings" pitchFamily="2" charset="2"/>
              <a:buChar char="q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it-IT" sz="2000" dirty="0">
                <a:solidFill>
                  <a:srgbClr val="000000"/>
                </a:solidFill>
                <a:latin typeface="Aharoni" charset="0"/>
              </a:rPr>
              <a:t>Per rendere più agevole agli operatori l’igiene delle mani, l’OMS propone una strategia di approccio multimodale e un semplice bundle</a:t>
            </a:r>
          </a:p>
          <a:p>
            <a:pPr marL="342900" indent="-341313" hangingPunct="1">
              <a:lnSpc>
                <a:spcPct val="80000"/>
              </a:lnSpc>
              <a:spcBef>
                <a:spcPts val="363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149080"/>
            <a:ext cx="2307113" cy="2178373"/>
          </a:xfrm>
          <a:prstGeom prst="rect">
            <a:avLst/>
          </a:prstGeom>
          <a:noFill/>
          <a:ln w="57240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204864"/>
            <a:ext cx="4164806" cy="4421188"/>
          </a:xfrm>
          <a:prstGeom prst="rect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21088"/>
            <a:ext cx="1728192" cy="209078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692696"/>
            <a:ext cx="1133228" cy="136931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1043608" y="548680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Igiene mani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4788024" y="1340768"/>
            <a:ext cx="3979168" cy="5029200"/>
          </a:xfrm>
          <a:prstGeom prst="rect">
            <a:avLst/>
          </a:prstGeom>
          <a:noFill/>
          <a:ln w="3816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marL="342900" indent="-341313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it-IT" dirty="0">
                <a:solidFill>
                  <a:srgbClr val="000000"/>
                </a:solidFill>
                <a:latin typeface="Aharoni" charset="0"/>
              </a:rPr>
              <a:t>   </a:t>
            </a:r>
          </a:p>
          <a:p>
            <a:pPr marL="342900" indent="-341313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endParaRPr lang="it-IT" dirty="0">
              <a:solidFill>
                <a:srgbClr val="002060"/>
              </a:solidFill>
              <a:latin typeface="Aharoni" charset="0"/>
            </a:endParaRPr>
          </a:p>
          <a:p>
            <a:pPr marL="342900" indent="-341313" algn="ctr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it-IT" dirty="0">
                <a:solidFill>
                  <a:srgbClr val="002060"/>
                </a:solidFill>
                <a:latin typeface="Aharoni" charset="0"/>
              </a:rPr>
              <a:t>LAVAGGIO CON ACQUA E SAPONE:</a:t>
            </a:r>
          </a:p>
          <a:p>
            <a:pPr marL="342900" indent="-341313" algn="ctr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it-IT" dirty="0">
                <a:solidFill>
                  <a:srgbClr val="002060"/>
                </a:solidFill>
                <a:latin typeface="Aharoni" charset="0"/>
              </a:rPr>
              <a:t> </a:t>
            </a:r>
          </a:p>
          <a:p>
            <a:pPr marL="342900" indent="-341313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it-IT" dirty="0">
                <a:solidFill>
                  <a:srgbClr val="000000"/>
                </a:solidFill>
                <a:latin typeface="Aharoni" charset="0"/>
              </a:rPr>
              <a:t>Eseguire qualora le mani siano:</a:t>
            </a:r>
          </a:p>
          <a:p>
            <a:pPr marL="342900" indent="-341313">
              <a:lnSpc>
                <a:spcPct val="100000"/>
              </a:lnSpc>
              <a:buFont typeface="Wingdings" pitchFamily="2" charset="2"/>
              <a:buChar char="q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it-IT" dirty="0">
                <a:solidFill>
                  <a:srgbClr val="000000"/>
                </a:solidFill>
                <a:latin typeface="Aharoni" charset="0"/>
              </a:rPr>
              <a:t>visibilmente sporche o contaminate con sangue o materiale organico</a:t>
            </a:r>
          </a:p>
          <a:p>
            <a:pPr marL="342900" indent="-341313">
              <a:lnSpc>
                <a:spcPct val="100000"/>
              </a:lnSpc>
              <a:buFont typeface="Wingdings" pitchFamily="2" charset="2"/>
              <a:buChar char="q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it-IT" dirty="0">
                <a:solidFill>
                  <a:srgbClr val="000000"/>
                </a:solidFill>
                <a:latin typeface="Aharoni" charset="0"/>
              </a:rPr>
              <a:t>Dopo contatto con germi </a:t>
            </a:r>
            <a:r>
              <a:rPr lang="it-IT" dirty="0" err="1">
                <a:solidFill>
                  <a:srgbClr val="000000"/>
                </a:solidFill>
                <a:latin typeface="Aharoni" charset="0"/>
              </a:rPr>
              <a:t>sporigeni</a:t>
            </a:r>
            <a:endParaRPr lang="it-IT" dirty="0">
              <a:solidFill>
                <a:srgbClr val="000000"/>
              </a:solidFill>
              <a:latin typeface="Aharoni" charset="0"/>
            </a:endParaRPr>
          </a:p>
          <a:p>
            <a:pPr marL="342900" indent="-341313">
              <a:lnSpc>
                <a:spcPct val="100000"/>
              </a:lnSpc>
              <a:buFont typeface="Wingdings" pitchFamily="2" charset="2"/>
              <a:buChar char="q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it-IT" dirty="0">
                <a:solidFill>
                  <a:srgbClr val="000000"/>
                </a:solidFill>
                <a:latin typeface="Aharoni" charset="0"/>
              </a:rPr>
              <a:t>Dopo avere utilizzato la toilette</a:t>
            </a:r>
          </a:p>
          <a:p>
            <a:pPr marL="342900" indent="-341313" hangingPunct="1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endParaRPr lang="it-IT" sz="1500" b="1" u="sng" dirty="0">
              <a:solidFill>
                <a:srgbClr val="000000"/>
              </a:solidFill>
              <a:latin typeface="Maiandra GD" pitchFamily="32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endParaRPr lang="it-IT" sz="1500" dirty="0">
              <a:solidFill>
                <a:srgbClr val="000000"/>
              </a:solidFill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539552" y="1340768"/>
            <a:ext cx="3960440" cy="5029200"/>
          </a:xfrm>
          <a:prstGeom prst="rect">
            <a:avLst/>
          </a:prstGeom>
          <a:noFill/>
          <a:ln w="3816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marL="342900" indent="-341313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it-IT" sz="1600" dirty="0">
                <a:solidFill>
                  <a:srgbClr val="7030A0"/>
                </a:solidFill>
                <a:latin typeface="Aharoni" charset="0"/>
              </a:rPr>
              <a:t>    </a:t>
            </a:r>
          </a:p>
          <a:p>
            <a:pPr marL="342900" indent="-341313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it-IT" sz="1600" dirty="0">
              <a:solidFill>
                <a:srgbClr val="7030A0"/>
              </a:solidFill>
              <a:latin typeface="Aharoni" charset="0"/>
            </a:endParaRPr>
          </a:p>
          <a:p>
            <a:pPr marL="342900" indent="-341313" algn="ctr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it-IT" dirty="0">
                <a:solidFill>
                  <a:srgbClr val="7030A0"/>
                </a:solidFill>
                <a:latin typeface="Aharoni" charset="0"/>
              </a:rPr>
              <a:t> FRIZIONE ALCOLICA DELLE MANI: </a:t>
            </a:r>
          </a:p>
          <a:p>
            <a:pPr marL="342900" indent="-341313" algn="ctr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it-IT" dirty="0">
              <a:solidFill>
                <a:srgbClr val="7030A0"/>
              </a:solidFill>
              <a:latin typeface="Aharoni" charset="0"/>
            </a:endParaRPr>
          </a:p>
          <a:p>
            <a:pPr marL="342900" indent="-341313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it-IT" dirty="0">
                <a:solidFill>
                  <a:srgbClr val="000000"/>
                </a:solidFill>
                <a:latin typeface="Aharoni" charset="0"/>
              </a:rPr>
              <a:t>     Preferire in ogni caso, tranne nelle seguenti occasioni:</a:t>
            </a:r>
          </a:p>
          <a:p>
            <a:pPr marL="342900" indent="-341313">
              <a:lnSpc>
                <a:spcPct val="100000"/>
              </a:lnSpc>
              <a:buFont typeface="Wingdings" pitchFamily="2" charset="2"/>
              <a:buChar char="q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it-IT" dirty="0">
                <a:solidFill>
                  <a:srgbClr val="000000"/>
                </a:solidFill>
                <a:latin typeface="Aharoni" charset="0"/>
              </a:rPr>
              <a:t>mani visibilmente sporche o contaminate con sangue o materiale organico</a:t>
            </a:r>
          </a:p>
          <a:p>
            <a:pPr marL="342900" indent="-341313">
              <a:lnSpc>
                <a:spcPct val="100000"/>
              </a:lnSpc>
              <a:buFont typeface="Wingdings" pitchFamily="2" charset="2"/>
              <a:buChar char="q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it-IT" dirty="0">
                <a:solidFill>
                  <a:srgbClr val="000000"/>
                </a:solidFill>
                <a:latin typeface="Aharoni" charset="0"/>
              </a:rPr>
              <a:t>Dopo contatto con germi </a:t>
            </a:r>
            <a:r>
              <a:rPr lang="it-IT" dirty="0" err="1">
                <a:solidFill>
                  <a:srgbClr val="000000"/>
                </a:solidFill>
                <a:latin typeface="Aharoni" charset="0"/>
              </a:rPr>
              <a:t>sporigeni</a:t>
            </a:r>
            <a:endParaRPr lang="it-IT" dirty="0">
              <a:solidFill>
                <a:srgbClr val="000000"/>
              </a:solidFill>
              <a:latin typeface="Aharoni" charset="0"/>
            </a:endParaRPr>
          </a:p>
          <a:p>
            <a:pPr marL="342900" indent="-341313">
              <a:lnSpc>
                <a:spcPct val="100000"/>
              </a:lnSpc>
              <a:buFont typeface="Wingdings" pitchFamily="2" charset="2"/>
              <a:buChar char="q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it-IT" dirty="0">
                <a:solidFill>
                  <a:srgbClr val="000000"/>
                </a:solidFill>
                <a:latin typeface="Aharoni" charset="0"/>
              </a:rPr>
              <a:t>Dopo avere utilizzato la toilette</a:t>
            </a:r>
          </a:p>
          <a:p>
            <a:pPr marL="342900" indent="-341313">
              <a:lnSpc>
                <a:spcPct val="100000"/>
              </a:lnSpc>
              <a:buClrTx/>
              <a:buSzTx/>
              <a:buFontTx/>
              <a:buNone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it-IT" dirty="0">
              <a:solidFill>
                <a:srgbClr val="000000"/>
              </a:solidFill>
              <a:latin typeface="Aharon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363"/>
              </a:spcBef>
              <a:buClrTx/>
              <a:buSzTx/>
              <a:buFontTx/>
              <a:buNone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it-IT" b="1" u="sng" dirty="0">
              <a:solidFill>
                <a:srgbClr val="A50021"/>
              </a:solidFill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869160"/>
            <a:ext cx="1813868" cy="1290926"/>
          </a:xfrm>
          <a:prstGeom prst="rect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869160"/>
            <a:ext cx="2016224" cy="1291786"/>
          </a:xfrm>
          <a:prstGeom prst="rect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pic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1763688" y="1340768"/>
            <a:ext cx="1533090" cy="3678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</a:tabLst>
            </a:pPr>
            <a:r>
              <a:rPr lang="it-IT" dirty="0">
                <a:solidFill>
                  <a:srgbClr val="000000"/>
                </a:solidFill>
              </a:rPr>
              <a:t>Durata 20-30”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187624" y="620688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Tipologie di igiene mani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940152" y="1340768"/>
            <a:ext cx="1533090" cy="3678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</a:tabLst>
            </a:pPr>
            <a:r>
              <a:rPr lang="it-IT" dirty="0">
                <a:solidFill>
                  <a:srgbClr val="000000"/>
                </a:solidFill>
              </a:rPr>
              <a:t>Durata 40-60”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611560" y="1794294"/>
            <a:ext cx="8136831" cy="5063706"/>
          </a:xfrm>
        </p:spPr>
        <p:txBody>
          <a:bodyPr>
            <a:norm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it-IT" sz="2000" dirty="0" smtClean="0"/>
              <a:t>    Indossati prima del contatto  o della prestazione assistenziale, rimossi al termine, cambiati tra un’attività sporca e una pulita, sullo stesso paziente e sull’ambiente. </a:t>
            </a:r>
          </a:p>
          <a:p>
            <a:pPr algn="ctr" eaLnBrk="1" hangingPunct="1">
              <a:buFont typeface="Arial" charset="0"/>
              <a:buNone/>
            </a:pPr>
            <a:endParaRPr lang="it-IT" sz="2000" dirty="0" smtClean="0"/>
          </a:p>
          <a:p>
            <a:pPr algn="just" eaLnBrk="1" hangingPunct="1">
              <a:buFont typeface="Wingdings" pitchFamily="2" charset="2"/>
              <a:buChar char="q"/>
            </a:pPr>
            <a:r>
              <a:rPr lang="it-IT" sz="2000" dirty="0" smtClean="0"/>
              <a:t>Ogni volta che si indossano, si cambiano e si rimuovono, le mani devono </a:t>
            </a:r>
            <a:r>
              <a:rPr lang="it-IT" sz="2000" b="1" dirty="0" smtClean="0">
                <a:solidFill>
                  <a:srgbClr val="C00000"/>
                </a:solidFill>
              </a:rPr>
              <a:t>sempre</a:t>
            </a:r>
            <a:r>
              <a:rPr lang="it-IT" sz="2000" dirty="0" smtClean="0"/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essere igienizzate;</a:t>
            </a:r>
            <a:endParaRPr lang="it-IT" sz="2000" dirty="0" smtClean="0"/>
          </a:p>
          <a:p>
            <a:pPr algn="just" eaLnBrk="1" hangingPunct="1">
              <a:buFont typeface="Wingdings" pitchFamily="2" charset="2"/>
              <a:buChar char="q"/>
            </a:pPr>
            <a:r>
              <a:rPr lang="it-IT" sz="2000" dirty="0" smtClean="0"/>
              <a:t>Un solo paio di guanti è sufficiente per la protezione dell’operatore;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it-IT" sz="2000" dirty="0" smtClean="0"/>
              <a:t>Indossare due paia di guanti, è indicato in procedure imbrattanti o altamente contaminanti, non per conferire maggiore protezione, ma per consentire una </a:t>
            </a:r>
            <a:r>
              <a:rPr lang="it-IT" sz="2000" dirty="0" err="1" smtClean="0"/>
              <a:t>svestizione</a:t>
            </a:r>
            <a:r>
              <a:rPr lang="it-IT" sz="2000" dirty="0" smtClean="0"/>
              <a:t> più pulita;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it-IT" sz="2000" dirty="0" smtClean="0"/>
              <a:t>Non è indicato il loro utilizzo in comunità (es. andare a fare la spesa);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it-IT" sz="2000" b="1" dirty="0" smtClean="0">
                <a:solidFill>
                  <a:srgbClr val="C00000"/>
                </a:solidFill>
              </a:rPr>
              <a:t>Non sostituiscono l’igiene delle mani !!!!!</a:t>
            </a:r>
          </a:p>
          <a:p>
            <a:pPr algn="just" eaLnBrk="1" hangingPunct="1"/>
            <a:endParaRPr lang="it-IT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1080120" cy="110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>
            <a:normAutofit/>
          </a:bodyPr>
          <a:lstStyle/>
          <a:p>
            <a:pPr marL="914400" marR="0" lvl="2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it-IT" sz="3600" b="1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Guanti</a:t>
            </a:r>
            <a:endParaRPr lang="it-IT" sz="3600" b="1" kern="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6632"/>
            <a:ext cx="4608512" cy="66204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3024336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3600" dirty="0">
                <a:solidFill>
                  <a:schemeClr val="tx2"/>
                </a:solidFill>
              </a:rPr>
              <a:t>Poster informativo uso dei guanti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6829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Obiettivi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483832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Riprendere</a:t>
            </a:r>
            <a:r>
              <a:rPr lang="it-IT" sz="2400" dirty="0" smtClean="0"/>
              <a:t> gradualmente le attività dei Centri Diurni, sospese in data 08 Marzo 2020;</a:t>
            </a:r>
          </a:p>
          <a:p>
            <a:pPr algn="just">
              <a:buFont typeface="Wingdings" pitchFamily="2" charset="2"/>
              <a:buChar char="q"/>
            </a:pPr>
            <a:r>
              <a:rPr lang="it-IT" sz="2400" b="1" dirty="0" smtClean="0"/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Fornire</a:t>
            </a:r>
            <a:r>
              <a:rPr lang="it-IT" sz="2400" b="1" dirty="0" smtClean="0"/>
              <a:t> </a:t>
            </a:r>
            <a:r>
              <a:rPr lang="it-IT" sz="2400" dirty="0" smtClean="0"/>
              <a:t>indicazioni per le norme igieniche generali e la prevenzione di COVID-19.</a:t>
            </a:r>
          </a:p>
          <a:p>
            <a:pPr algn="just">
              <a:buFont typeface="Wingdings" pitchFamily="2" charset="2"/>
              <a:buChar char="q"/>
            </a:pPr>
            <a:endParaRPr lang="it-IT" dirty="0" smtClean="0"/>
          </a:p>
          <a:p>
            <a:pPr algn="just">
              <a:buFont typeface="Wingdings" pitchFamily="2" charset="2"/>
              <a:buChar char="q"/>
            </a:pPr>
            <a:endParaRPr lang="it-IT" dirty="0" smtClean="0"/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847" cy="491969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000" b="1" dirty="0" smtClean="0"/>
              <a:t>Consideriamo due tipi di indumenti:</a:t>
            </a:r>
          </a:p>
          <a:p>
            <a:pPr algn="just">
              <a:buNone/>
            </a:pPr>
            <a:endParaRPr lang="it-IT" sz="2000" b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it-IT" sz="2000" b="1" dirty="0" smtClean="0">
                <a:solidFill>
                  <a:srgbClr val="C00000"/>
                </a:solidFill>
              </a:rPr>
              <a:t>Indumenti barriera</a:t>
            </a:r>
            <a:r>
              <a:rPr lang="it-IT" sz="2000" dirty="0" smtClean="0"/>
              <a:t>: presidi idrorepellenti, utilizzati per le manovre a diretto e/o prolungato contatto, servono per evitare di contaminare la divisa e diffondere la contaminazione ad altri assistiti. Per le attività a rischio di imbrattamento (es. cure igieniche, mobilizzazione di ospite allettato, contatto con secrezioni respiratorie), è possibile indossare un </a:t>
            </a:r>
            <a:r>
              <a:rPr lang="it-IT" sz="2000" b="1" dirty="0" smtClean="0"/>
              <a:t>grembiule e </a:t>
            </a:r>
            <a:r>
              <a:rPr lang="it-IT" sz="2000" b="1" dirty="0" err="1" smtClean="0"/>
              <a:t>coprimaniche</a:t>
            </a:r>
            <a:r>
              <a:rPr lang="it-IT" sz="2000" b="1" dirty="0" smtClean="0"/>
              <a:t> impermeabili </a:t>
            </a:r>
            <a:r>
              <a:rPr lang="it-IT" sz="2000" dirty="0" smtClean="0"/>
              <a:t>monouso da cambiare tra un utente e l’altro</a:t>
            </a:r>
          </a:p>
          <a:p>
            <a:pPr marL="457200" indent="-457200" algn="just">
              <a:buFont typeface="+mj-lt"/>
              <a:buAutoNum type="arabicPeriod"/>
            </a:pPr>
            <a:endParaRPr lang="it-IT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it-IT" sz="2000" b="1" dirty="0" smtClean="0">
                <a:solidFill>
                  <a:srgbClr val="C00000"/>
                </a:solidFill>
              </a:rPr>
              <a:t>DPI:</a:t>
            </a:r>
            <a:r>
              <a:rPr lang="it-IT" sz="2000" dirty="0" smtClean="0"/>
              <a:t> presidi impermeabili, utilizzati per proteggere da imbrattamenti di sangue/materiale organico;</a:t>
            </a:r>
          </a:p>
          <a:p>
            <a:pPr marL="457200" indent="-457200" algn="just">
              <a:buFont typeface="+mj-lt"/>
              <a:buAutoNum type="arabicPeriod"/>
            </a:pPr>
            <a:endParaRPr lang="it-IT" sz="2000" dirty="0" smtClean="0"/>
          </a:p>
          <a:p>
            <a:pPr algn="just" eaLnBrk="1" hangingPunct="1"/>
            <a:endParaRPr lang="it-IT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764704"/>
            <a:ext cx="1152128" cy="132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>
            <a:normAutofit/>
          </a:bodyPr>
          <a:lstStyle/>
          <a:p>
            <a:pPr marL="914400" marR="0" lvl="2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it-IT" sz="3600" b="1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Camici/tute</a:t>
            </a:r>
            <a:endParaRPr lang="it-IT" sz="3600" b="1" kern="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7E21D51-00D5-44AD-8E91-46B03873FE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8568952" cy="295797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2B935421-A286-4479-87E1-9656B1410C9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293096"/>
            <a:ext cx="8415922" cy="165618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1692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1561CA38-1287-41A5-807A-CFFEE4497B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568952" cy="5875037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07903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367284" y="1311215"/>
            <a:ext cx="8424863" cy="5063706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it-IT" sz="2400" b="1" dirty="0" smtClean="0"/>
              <a:t>    </a:t>
            </a:r>
          </a:p>
          <a:p>
            <a:pPr algn="just">
              <a:buNone/>
            </a:pPr>
            <a:r>
              <a:rPr lang="it-IT" sz="2000" b="1" dirty="0" smtClean="0"/>
              <a:t>Duplice funzione:</a:t>
            </a:r>
          </a:p>
          <a:p>
            <a:pPr algn="just">
              <a:buFont typeface="Wingdings" pitchFamily="2" charset="2"/>
              <a:buChar char="q"/>
            </a:pPr>
            <a:r>
              <a:rPr lang="it-IT" sz="2000" dirty="0" smtClean="0"/>
              <a:t>Mantenere le norme igieniche nella preparazione/distribuzione degli alimenti;</a:t>
            </a:r>
          </a:p>
          <a:p>
            <a:pPr algn="just">
              <a:buFont typeface="Wingdings" pitchFamily="2" charset="2"/>
              <a:buChar char="q"/>
            </a:pPr>
            <a:r>
              <a:rPr lang="it-IT" sz="2000" dirty="0" smtClean="0"/>
              <a:t>Evitare la contaminazione di capelli/capo a contatto diretto con l’utente;</a:t>
            </a:r>
          </a:p>
          <a:p>
            <a:pPr algn="just">
              <a:buFont typeface="Wingdings" pitchFamily="2" charset="2"/>
              <a:buChar char="q"/>
            </a:pPr>
            <a:r>
              <a:rPr lang="it-IT" sz="2000" dirty="0" smtClean="0"/>
              <a:t>Presidio monouso, una volta rimosso non deve essere riutilizzato.</a:t>
            </a:r>
          </a:p>
          <a:p>
            <a:pPr algn="just" eaLnBrk="1" hangingPunct="1"/>
            <a:endParaRPr lang="it-IT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05064"/>
            <a:ext cx="2448272" cy="219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>
            <a:normAutofit/>
          </a:bodyPr>
          <a:lstStyle/>
          <a:p>
            <a:pPr marL="914400" marR="0" lvl="2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it-IT" sz="3600" b="1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Copricapo/cuffia</a:t>
            </a:r>
            <a:endParaRPr lang="it-IT" sz="3600" b="1" kern="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863" cy="5089585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it-IT" sz="4000" b="1" dirty="0" smtClean="0"/>
              <a:t>    </a:t>
            </a:r>
            <a:endParaRPr lang="it-IT" sz="2400" b="1" dirty="0" smtClean="0"/>
          </a:p>
          <a:p>
            <a:pPr algn="just">
              <a:buNone/>
            </a:pPr>
            <a:r>
              <a:rPr lang="it-IT" sz="1900" b="1" dirty="0" smtClean="0"/>
              <a:t>Con visiera e senza visiera. Indicata per due motivi: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1900" b="1" dirty="0" smtClean="0"/>
              <a:t>Evitare </a:t>
            </a:r>
            <a:r>
              <a:rPr lang="it-IT" sz="1900" dirty="0" smtClean="0"/>
              <a:t>di disperdere i </a:t>
            </a:r>
            <a:r>
              <a:rPr lang="it-IT" sz="1900" dirty="0" err="1" smtClean="0"/>
              <a:t>droplet</a:t>
            </a:r>
            <a:r>
              <a:rPr lang="it-IT" sz="1900" dirty="0" smtClean="0"/>
              <a:t> di chi la indossa;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1900" b="1" dirty="0" smtClean="0"/>
              <a:t>Proteggere</a:t>
            </a:r>
            <a:r>
              <a:rPr lang="it-IT" sz="1900" dirty="0" smtClean="0"/>
              <a:t> le mucose di chi la indossa a distanza ravvicinata (&lt; a 1 metro) dalle altre persone;</a:t>
            </a:r>
          </a:p>
          <a:p>
            <a:pPr algn="just">
              <a:buFont typeface="Wingdings" pitchFamily="2" charset="2"/>
              <a:buChar char="q"/>
            </a:pPr>
            <a:r>
              <a:rPr lang="it-IT" sz="1900" dirty="0" smtClean="0"/>
              <a:t>Indossare con le mani pulite;</a:t>
            </a:r>
          </a:p>
          <a:p>
            <a:pPr algn="just">
              <a:buFont typeface="Wingdings" pitchFamily="2" charset="2"/>
              <a:buChar char="q"/>
            </a:pPr>
            <a:r>
              <a:rPr lang="it-IT" sz="1900" dirty="0" smtClean="0"/>
              <a:t>Rimuovere dai lacci posteriori (la parte meno contaminata), mai toccarla sulla parte anteriore;</a:t>
            </a:r>
          </a:p>
          <a:p>
            <a:pPr algn="just">
              <a:buFont typeface="Wingdings" pitchFamily="2" charset="2"/>
              <a:buChar char="q"/>
            </a:pPr>
            <a:r>
              <a:rPr lang="it-IT" sz="1900" dirty="0" smtClean="0"/>
              <a:t>La manovra </a:t>
            </a:r>
            <a:r>
              <a:rPr lang="it-IT" sz="1900" b="1" dirty="0" smtClean="0">
                <a:solidFill>
                  <a:srgbClr val="C00000"/>
                </a:solidFill>
              </a:rPr>
              <a:t>più pericolosa </a:t>
            </a:r>
            <a:r>
              <a:rPr lang="it-IT" sz="1900" dirty="0" smtClean="0"/>
              <a:t>(ma anche quella osservata con maggior frequenza), è quella di spostare o abbassare la mascherina (es. per bere o per fumare) e poi riposizionarla in sede;</a:t>
            </a:r>
          </a:p>
          <a:p>
            <a:pPr algn="just">
              <a:buFont typeface="Wingdings" pitchFamily="2" charset="2"/>
              <a:buChar char="q"/>
            </a:pPr>
            <a:r>
              <a:rPr lang="it-IT" sz="1900" dirty="0" smtClean="0"/>
              <a:t>E’ un dispositivo </a:t>
            </a:r>
            <a:r>
              <a:rPr lang="it-IT" sz="1900" b="1" dirty="0" smtClean="0">
                <a:solidFill>
                  <a:srgbClr val="C00000"/>
                </a:solidFill>
              </a:rPr>
              <a:t>monouso</a:t>
            </a:r>
            <a:r>
              <a:rPr lang="it-IT" sz="1900" dirty="0" smtClean="0"/>
              <a:t> e come tale non può essere lavata o sanificata, pertanto non deve essere mai </a:t>
            </a:r>
            <a:r>
              <a:rPr lang="it-IT" sz="1900" dirty="0" err="1" smtClean="0"/>
              <a:t>reindossata</a:t>
            </a:r>
            <a:r>
              <a:rPr lang="it-IT" sz="1900" dirty="0" smtClean="0"/>
              <a:t> !!!!!</a:t>
            </a:r>
          </a:p>
          <a:p>
            <a:pPr algn="just">
              <a:buFont typeface="Wingdings" pitchFamily="2" charset="2"/>
              <a:buChar char="q"/>
            </a:pPr>
            <a:r>
              <a:rPr lang="it-IT" sz="1900" dirty="0" smtClean="0"/>
              <a:t>Va rimossa quando bagnata, contaminata, deteriorata;</a:t>
            </a:r>
          </a:p>
          <a:p>
            <a:pPr algn="just">
              <a:buFont typeface="Wingdings" pitchFamily="2" charset="2"/>
              <a:buChar char="q"/>
            </a:pPr>
            <a:r>
              <a:rPr lang="it-IT" sz="1900" dirty="0" smtClean="0"/>
              <a:t>Per il cittadino sono indicati anche indumenti barriera (in stoffa o altri materiali). L’uso in comunità non ha la stessa finalità dell’uso nei servizi sanitari e socio-sanitari.</a:t>
            </a:r>
          </a:p>
          <a:p>
            <a:pPr algn="just">
              <a:buFont typeface="Wingdings" pitchFamily="2" charset="2"/>
              <a:buChar char="q"/>
            </a:pPr>
            <a:endParaRPr lang="it-IT" sz="1900" dirty="0" smtClean="0"/>
          </a:p>
          <a:p>
            <a:pPr algn="just" eaLnBrk="1" hangingPunct="1">
              <a:buFont typeface="Wingdings" pitchFamily="2" charset="2"/>
              <a:buChar char="q"/>
            </a:pPr>
            <a:endParaRPr lang="it-IT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1331640" cy="133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>
            <a:normAutofit/>
          </a:bodyPr>
          <a:lstStyle/>
          <a:p>
            <a:pPr marL="914400" marR="0" lvl="2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it-IT" sz="3600" b="1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Mascherina chirurgica</a:t>
            </a:r>
            <a:endParaRPr lang="it-IT" sz="3600" b="1" kern="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863" cy="5256584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it-IT" sz="4000" b="1" dirty="0" smtClean="0"/>
              <a:t>    </a:t>
            </a:r>
            <a:endParaRPr lang="it-IT" sz="2400" b="1" dirty="0" smtClean="0"/>
          </a:p>
          <a:p>
            <a:pPr algn="just">
              <a:buNone/>
            </a:pPr>
            <a:r>
              <a:rPr lang="it-IT" sz="1800" b="1" dirty="0" smtClean="0"/>
              <a:t>Indicati per:</a:t>
            </a:r>
          </a:p>
          <a:p>
            <a:pPr algn="just">
              <a:buFont typeface="+mj-lt"/>
              <a:buAutoNum type="arabicPeriod"/>
            </a:pPr>
            <a:r>
              <a:rPr lang="it-IT" sz="1800" b="1" dirty="0" smtClean="0"/>
              <a:t>Proteggere</a:t>
            </a:r>
            <a:r>
              <a:rPr lang="it-IT" sz="1800" dirty="0" smtClean="0"/>
              <a:t> le mucose delle vie respiratorie, dall’ingresso di aerosol infettivi nei contesti in cui si svolgano procedure che possono generare aerosol, o prestazioni che richiedono esposizione continuativa e prolungata al rischio;</a:t>
            </a:r>
          </a:p>
          <a:p>
            <a:pPr algn="just">
              <a:buFont typeface="+mj-lt"/>
              <a:buAutoNum type="arabicPeriod"/>
            </a:pPr>
            <a:r>
              <a:rPr lang="it-IT" sz="1800" b="1" dirty="0" smtClean="0"/>
              <a:t>Evitare</a:t>
            </a:r>
            <a:r>
              <a:rPr lang="it-IT" sz="1800" dirty="0" smtClean="0"/>
              <a:t> di disperdere i </a:t>
            </a:r>
            <a:r>
              <a:rPr lang="it-IT" sz="1800" dirty="0" err="1" smtClean="0"/>
              <a:t>droplet</a:t>
            </a:r>
            <a:r>
              <a:rPr lang="it-IT" sz="1800" dirty="0" smtClean="0"/>
              <a:t> (solo se senza valvola).</a:t>
            </a:r>
          </a:p>
          <a:p>
            <a:pPr algn="just">
              <a:buFont typeface="+mj-lt"/>
              <a:buAutoNum type="arabicPeriod"/>
            </a:pPr>
            <a:endParaRPr lang="it-IT" sz="1800" dirty="0" smtClean="0"/>
          </a:p>
          <a:p>
            <a:pPr algn="just">
              <a:buNone/>
            </a:pPr>
            <a:r>
              <a:rPr lang="it-IT" sz="1800" b="1" dirty="0" smtClean="0">
                <a:solidFill>
                  <a:srgbClr val="C00000"/>
                </a:solidFill>
              </a:rPr>
              <a:t>IMPORTANTE:</a:t>
            </a:r>
            <a:r>
              <a:rPr lang="it-IT" sz="1800" dirty="0" smtClean="0"/>
              <a:t> i facciali filtranti con valvola proteggono solo chi li indossa perché </a:t>
            </a:r>
            <a:r>
              <a:rPr lang="it-IT" sz="1800" b="1" dirty="0" smtClean="0">
                <a:solidFill>
                  <a:srgbClr val="C00000"/>
                </a:solidFill>
              </a:rPr>
              <a:t>permettono l’uscita dell’aria espirata </a:t>
            </a:r>
            <a:r>
              <a:rPr lang="it-IT" sz="1800" dirty="0" smtClean="0"/>
              <a:t>!!!!!! </a:t>
            </a:r>
          </a:p>
          <a:p>
            <a:pPr algn="just">
              <a:buNone/>
            </a:pPr>
            <a:endParaRPr lang="it-IT" sz="1800" dirty="0" smtClean="0"/>
          </a:p>
          <a:p>
            <a:pPr algn="just">
              <a:buFont typeface="Wingdings" pitchFamily="2" charset="2"/>
              <a:buChar char="q"/>
            </a:pPr>
            <a:r>
              <a:rPr lang="it-IT" sz="1800" dirty="0" smtClean="0"/>
              <a:t>Posizionare una mascherina chirurgica sopra al FFP2 con valvola;</a:t>
            </a:r>
          </a:p>
          <a:p>
            <a:pPr algn="just">
              <a:buFont typeface="Wingdings" pitchFamily="2" charset="2"/>
              <a:buChar char="q"/>
            </a:pPr>
            <a:r>
              <a:rPr lang="it-IT" sz="1800" dirty="0" smtClean="0"/>
              <a:t>L’azione filtro è efficace solo se aderisce completamente al volto (evitare la barba, orecchini);</a:t>
            </a:r>
          </a:p>
          <a:p>
            <a:pPr algn="just">
              <a:buFont typeface="Wingdings" pitchFamily="2" charset="2"/>
              <a:buChar char="q"/>
            </a:pPr>
            <a:r>
              <a:rPr lang="it-IT" sz="1800" dirty="0" smtClean="0"/>
              <a:t>Eseguire sempre la prova di tenuta;</a:t>
            </a:r>
          </a:p>
          <a:p>
            <a:pPr algn="just">
              <a:buFont typeface="Wingdings" pitchFamily="2" charset="2"/>
              <a:buChar char="q"/>
            </a:pPr>
            <a:r>
              <a:rPr lang="it-IT" sz="1800" dirty="0" smtClean="0"/>
              <a:t>Presidi monouso. Mai rimuovere dalla sede (si può contaminare e sformare perdendo la tenuta).</a:t>
            </a:r>
          </a:p>
          <a:p>
            <a:pPr algn="just">
              <a:buFont typeface="Wingdings" pitchFamily="2" charset="2"/>
              <a:buChar char="q"/>
            </a:pPr>
            <a:endParaRPr lang="it-IT" sz="1800" dirty="0" smtClean="0"/>
          </a:p>
          <a:p>
            <a:pPr algn="just" eaLnBrk="1" hangingPunct="1"/>
            <a:endParaRPr lang="it-IT" sz="1800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>
            <a:normAutofit/>
          </a:bodyPr>
          <a:lstStyle/>
          <a:p>
            <a:pPr marL="914400" marR="0" lvl="2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it-IT" sz="3600" b="1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Facciali filtranti</a:t>
            </a:r>
            <a:endParaRPr lang="it-IT" sz="3600" b="1" kern="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1746" name="AutoShape 2" descr="Facciali Filtranti | Rays"/>
          <p:cNvSpPr>
            <a:spLocks noChangeAspect="1" noChangeArrowheads="1"/>
          </p:cNvSpPr>
          <p:nvPr/>
        </p:nvSpPr>
        <p:spPr bwMode="auto">
          <a:xfrm>
            <a:off x="155575" y="-960438"/>
            <a:ext cx="2009775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20688"/>
            <a:ext cx="1106489" cy="106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764704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20688"/>
            <a:ext cx="1152128" cy="100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BF1B18CB-46BF-4D8B-9D44-F3E1404547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351" y="1268760"/>
            <a:ext cx="8433377" cy="4544968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28250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341404" y="1052425"/>
            <a:ext cx="8424863" cy="5400911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it-IT" sz="4000" b="1" dirty="0" smtClean="0"/>
              <a:t>    </a:t>
            </a:r>
            <a:endParaRPr lang="it-IT" sz="2400" b="1" dirty="0" smtClean="0"/>
          </a:p>
          <a:p>
            <a:pPr algn="just">
              <a:buNone/>
            </a:pPr>
            <a:r>
              <a:rPr lang="it-IT" sz="1800" b="1" dirty="0" smtClean="0"/>
              <a:t>Indicati per:</a:t>
            </a:r>
          </a:p>
          <a:p>
            <a:pPr algn="just">
              <a:buFont typeface="Wingdings" pitchFamily="2" charset="2"/>
              <a:buChar char="q"/>
            </a:pPr>
            <a:r>
              <a:rPr lang="it-IT" sz="1800" b="1" dirty="0" smtClean="0"/>
              <a:t>Proteggere</a:t>
            </a:r>
            <a:r>
              <a:rPr lang="it-IT" sz="1800" dirty="0" smtClean="0"/>
              <a:t> le congiuntive da schizzi, spruzzi, </a:t>
            </a:r>
            <a:r>
              <a:rPr lang="it-IT" sz="1800" dirty="0" err="1" smtClean="0"/>
              <a:t>droplet</a:t>
            </a:r>
            <a:r>
              <a:rPr lang="it-IT" sz="1800" dirty="0" smtClean="0"/>
              <a:t>; </a:t>
            </a:r>
          </a:p>
          <a:p>
            <a:pPr algn="just">
              <a:buFont typeface="Wingdings" pitchFamily="2" charset="2"/>
              <a:buChar char="q"/>
            </a:pPr>
            <a:r>
              <a:rPr lang="it-IT" sz="1800" dirty="0" smtClean="0"/>
              <a:t>Possono essere </a:t>
            </a:r>
            <a:r>
              <a:rPr lang="it-IT" sz="1800" b="1" dirty="0" smtClean="0"/>
              <a:t>pluriuso</a:t>
            </a:r>
            <a:r>
              <a:rPr lang="it-IT" sz="1800" dirty="0" smtClean="0"/>
              <a:t> e </a:t>
            </a:r>
            <a:r>
              <a:rPr lang="it-IT" sz="1800" b="1" dirty="0" smtClean="0"/>
              <a:t>monouso;</a:t>
            </a:r>
            <a:endParaRPr lang="it-IT" sz="1800" dirty="0" smtClean="0"/>
          </a:p>
          <a:p>
            <a:pPr algn="just">
              <a:buNone/>
            </a:pPr>
            <a:r>
              <a:rPr lang="it-IT" sz="1800" b="1" dirty="0" smtClean="0"/>
              <a:t>Igienizzare secondo le indicazioni della ditta produttrice, se non vi sono indicazioni, procedere come segue:</a:t>
            </a:r>
          </a:p>
          <a:p>
            <a:pPr algn="just">
              <a:buNone/>
            </a:pPr>
            <a:endParaRPr lang="it-IT" sz="1800" b="1" dirty="0" smtClean="0"/>
          </a:p>
          <a:p>
            <a:pPr algn="just">
              <a:buFont typeface="Wingdings" pitchFamily="2" charset="2"/>
              <a:buChar char="q"/>
            </a:pPr>
            <a:r>
              <a:rPr lang="it-IT" sz="1800" dirty="0" smtClean="0"/>
              <a:t>Porre il dispositivo all’interno di un sacchetto a perdere o altro contenitore e trasportarlo nella zona di ripristino materiali; </a:t>
            </a:r>
          </a:p>
          <a:p>
            <a:pPr algn="just">
              <a:buFont typeface="Wingdings" pitchFamily="2" charset="2"/>
              <a:buChar char="q"/>
            </a:pPr>
            <a:r>
              <a:rPr lang="it-IT" sz="1800" dirty="0" smtClean="0"/>
              <a:t>Predisporre una vaschetta con detergente enzimatico (</a:t>
            </a:r>
            <a:r>
              <a:rPr lang="it-IT" sz="1800" dirty="0" err="1" smtClean="0"/>
              <a:t>Septozym</a:t>
            </a:r>
            <a:r>
              <a:rPr lang="it-IT" sz="1800" dirty="0" smtClean="0"/>
              <a:t> CE, o equivalente, - 3 ml in ogni litro di acqua) lasciandolo in immersione per 10 minuti.</a:t>
            </a:r>
          </a:p>
          <a:p>
            <a:pPr algn="just">
              <a:buFont typeface="Wingdings" pitchFamily="2" charset="2"/>
              <a:buChar char="q"/>
            </a:pPr>
            <a:r>
              <a:rPr lang="it-IT" sz="1800" dirty="0" smtClean="0"/>
              <a:t>Detergere manualmente con un pannetto monouso (tipo </a:t>
            </a:r>
            <a:r>
              <a:rPr lang="it-IT" sz="1800" dirty="0" err="1" smtClean="0"/>
              <a:t>wipal</a:t>
            </a:r>
            <a:r>
              <a:rPr lang="it-IT" sz="1800" dirty="0" smtClean="0"/>
              <a:t>) il dispositivo in ogni sua parte;</a:t>
            </a:r>
          </a:p>
          <a:p>
            <a:pPr algn="just">
              <a:buFont typeface="Wingdings" pitchFamily="2" charset="2"/>
              <a:buChar char="q"/>
            </a:pPr>
            <a:r>
              <a:rPr lang="it-IT" sz="1800" dirty="0" smtClean="0"/>
              <a:t>Risciacquare sotto acqua corrente e asciugare con pannetto monouso;</a:t>
            </a:r>
          </a:p>
          <a:p>
            <a:pPr algn="just">
              <a:buFont typeface="Wingdings" pitchFamily="2" charset="2"/>
              <a:buChar char="q"/>
            </a:pPr>
            <a:r>
              <a:rPr lang="it-IT" sz="1800" dirty="0" smtClean="0"/>
              <a:t>Predisporre una ulteriore vaschetta contenente una soluzione di acqua e </a:t>
            </a:r>
            <a:r>
              <a:rPr lang="it-IT" sz="1800" dirty="0" err="1" smtClean="0"/>
              <a:t>Cloroderivato</a:t>
            </a:r>
            <a:r>
              <a:rPr lang="it-IT" sz="1800" dirty="0" smtClean="0"/>
              <a:t> (es. GIOCLOR - 100 ml in 900 ml di acqua) ed immergere il dispositivo lasciandolo a contatto con la soluzione per 15’;</a:t>
            </a:r>
          </a:p>
          <a:p>
            <a:pPr algn="just">
              <a:buFont typeface="Wingdings" pitchFamily="2" charset="2"/>
              <a:buChar char="q"/>
            </a:pPr>
            <a:r>
              <a:rPr lang="it-IT" sz="1800" dirty="0" smtClean="0"/>
              <a:t>NON sciacquare, porre su di un panno pulito lasciandolo asciugare all’aria.</a:t>
            </a:r>
          </a:p>
          <a:p>
            <a:pPr algn="just">
              <a:buFont typeface="Wingdings" pitchFamily="2" charset="2"/>
              <a:buChar char="q"/>
            </a:pPr>
            <a:endParaRPr lang="it-IT" sz="1800" dirty="0" smtClean="0"/>
          </a:p>
          <a:p>
            <a:pPr algn="just">
              <a:buFont typeface="Wingdings" pitchFamily="2" charset="2"/>
              <a:buChar char="q"/>
            </a:pPr>
            <a:endParaRPr lang="it-IT" sz="1800" dirty="0" smtClean="0"/>
          </a:p>
          <a:p>
            <a:pPr algn="just" eaLnBrk="1" hangingPunct="1">
              <a:buFont typeface="Wingdings" pitchFamily="2" charset="2"/>
              <a:buChar char="q"/>
            </a:pPr>
            <a:endParaRPr lang="it-IT" sz="1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8150" y="1556792"/>
            <a:ext cx="10858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97922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066800"/>
          </a:xfrm>
        </p:spPr>
        <p:txBody>
          <a:bodyPr>
            <a:normAutofit/>
          </a:bodyPr>
          <a:lstStyle/>
          <a:p>
            <a:pPr marL="914400" marR="0" lvl="2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it-IT" sz="3600" b="1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Visiere, occhiali, schermi facciali</a:t>
            </a:r>
            <a:endParaRPr lang="it-IT" sz="3600" b="1" kern="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it-IT" b="1" dirty="0" smtClean="0"/>
              <a:t>Sequenza vestizione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>
            <a:no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it-IT" sz="2400" dirty="0" smtClean="0"/>
              <a:t>togliere ogni monile e oggetto personale; </a:t>
            </a:r>
          </a:p>
          <a:p>
            <a:pPr marL="624078" indent="-514350">
              <a:buFont typeface="+mj-lt"/>
              <a:buAutoNum type="arabicPeriod"/>
            </a:pPr>
            <a:r>
              <a:rPr lang="it-IT" sz="2400" dirty="0" smtClean="0"/>
              <a:t>praticare l’igiene delle mani con acqua e sapone o soluzione alcolica;</a:t>
            </a:r>
          </a:p>
          <a:p>
            <a:pPr marL="624078" indent="-514350">
              <a:buFont typeface="+mj-lt"/>
              <a:buAutoNum type="arabicPeriod"/>
            </a:pPr>
            <a:r>
              <a:rPr lang="it-IT" sz="2400" dirty="0" smtClean="0"/>
              <a:t>controllare l’integrità dei dispositivi; non utilizzare dispositivi non integri;</a:t>
            </a:r>
          </a:p>
          <a:p>
            <a:pPr marL="624078" indent="-514350">
              <a:buFont typeface="+mj-lt"/>
              <a:buAutoNum type="arabicPeriod"/>
            </a:pPr>
            <a:r>
              <a:rPr lang="it-IT" sz="2400" dirty="0" smtClean="0"/>
              <a:t>indossare i guanti;</a:t>
            </a:r>
          </a:p>
          <a:p>
            <a:pPr marL="624078" indent="-514350">
              <a:buFont typeface="+mj-lt"/>
              <a:buAutoNum type="arabicPeriod"/>
            </a:pPr>
            <a:r>
              <a:rPr lang="it-IT" sz="2400" dirty="0" smtClean="0"/>
              <a:t>indossare il camice monouso;</a:t>
            </a:r>
          </a:p>
          <a:p>
            <a:pPr marL="624078" indent="-514350">
              <a:buFont typeface="+mj-lt"/>
              <a:buAutoNum type="arabicPeriod"/>
            </a:pPr>
            <a:r>
              <a:rPr lang="it-IT" sz="2400" dirty="0" smtClean="0"/>
              <a:t>indossare protezione di naso e bocca (mascherina chirurgica/filtrante facciale);</a:t>
            </a:r>
          </a:p>
          <a:p>
            <a:pPr marL="624078" indent="-514350">
              <a:buFont typeface="+mj-lt"/>
              <a:buAutoNum type="arabicPeriod"/>
            </a:pPr>
            <a:r>
              <a:rPr lang="it-IT" sz="2400" dirty="0" smtClean="0"/>
              <a:t>indossare protezione oculare;</a:t>
            </a:r>
          </a:p>
          <a:p>
            <a:pPr marL="624078" indent="-514350">
              <a:buFont typeface="+mj-lt"/>
              <a:buAutoNum type="arabicPeriod"/>
            </a:pPr>
            <a:r>
              <a:rPr lang="it-IT" sz="2400" dirty="0" smtClean="0"/>
              <a:t>indossare un copricapo.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smolara\Desktop\Nuova cartella\IMG_20200318_1637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91310" y="2122099"/>
            <a:ext cx="2378515" cy="4235570"/>
          </a:xfrm>
        </p:spPr>
      </p:pic>
      <p:sp>
        <p:nvSpPr>
          <p:cNvPr id="15362" name="Segnaposto contenuto 2"/>
          <p:cNvSpPr txBox="1">
            <a:spLocks/>
          </p:cNvSpPr>
          <p:nvPr/>
        </p:nvSpPr>
        <p:spPr bwMode="auto">
          <a:xfrm>
            <a:off x="323528" y="1340768"/>
            <a:ext cx="3312368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it-IT" sz="4000" b="1" dirty="0">
                <a:latin typeface="Calibri" pitchFamily="34" charset="0"/>
              </a:rPr>
              <a:t>          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it-IT" sz="2000" dirty="0" smtClean="0"/>
              <a:t>togliere ogni monile e oggetto personale; 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it-IT" sz="2000" dirty="0" smtClean="0"/>
              <a:t>praticare l’igiene delle mani con acqua e sapone o soluzione alcolica;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it-IT" sz="2000" dirty="0" smtClean="0"/>
              <a:t>controllare l’integrità dei dispositivi; non utilizzare dispositivi non integri;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it-IT" sz="2000" dirty="0" smtClean="0"/>
              <a:t>indossare i guanti</a:t>
            </a:r>
          </a:p>
          <a:p>
            <a:pPr marL="342900" indent="-342900" algn="just">
              <a:spcBef>
                <a:spcPct val="20000"/>
              </a:spcBef>
            </a:pPr>
            <a:endParaRPr lang="it-IT" sz="2000" dirty="0">
              <a:latin typeface="Calibri" pitchFamily="34" charset="0"/>
            </a:endParaRPr>
          </a:p>
        </p:txBody>
      </p:sp>
      <p:pic>
        <p:nvPicPr>
          <p:cNvPr id="5" name="Picture 2" descr="C:\Users\smolara\Desktop\Nuova cartella\IMG_20200318_163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1701" y="2105758"/>
            <a:ext cx="2378099" cy="423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it-IT" b="1" dirty="0" smtClean="0"/>
              <a:t>Come effettuare la vestizione</a:t>
            </a:r>
            <a:endParaRPr lang="it-IT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/>
              <a:t>Effetti negativi legati all’evento COVID-19 e alla prolungata fase di isolamento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4365104"/>
            <a:ext cx="8229600" cy="228144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endParaRPr lang="it-IT" sz="2000" dirty="0" smtClean="0"/>
          </a:p>
          <a:p>
            <a:pPr algn="just"/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Freccia tridirezionale 5"/>
          <p:cNvSpPr/>
          <p:nvPr/>
        </p:nvSpPr>
        <p:spPr>
          <a:xfrm rot="10800000">
            <a:off x="4067944" y="2636912"/>
            <a:ext cx="1216152" cy="106641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39552" y="1916832"/>
            <a:ext cx="3150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it-IT" sz="1600" b="1" dirty="0" smtClean="0">
                <a:solidFill>
                  <a:srgbClr val="C00000"/>
                </a:solidFill>
              </a:rPr>
              <a:t> Maggiore esposizione </a:t>
            </a:r>
            <a:r>
              <a:rPr lang="it-IT" sz="1600" dirty="0" smtClean="0"/>
              <a:t>al rischio infettivo ed esiti più gravi;</a:t>
            </a:r>
          </a:p>
          <a:p>
            <a:pPr algn="just">
              <a:buFont typeface="Wingdings" pitchFamily="2" charset="2"/>
              <a:buChar char="q"/>
            </a:pPr>
            <a:r>
              <a:rPr lang="it-IT" sz="1600" b="1" dirty="0" smtClean="0">
                <a:solidFill>
                  <a:srgbClr val="C00000"/>
                </a:solidFill>
              </a:rPr>
              <a:t> Ansia</a:t>
            </a:r>
            <a:r>
              <a:rPr lang="it-IT" sz="1600" dirty="0" smtClean="0"/>
              <a:t> generata da una comunicazione mediatica centrata su dichiarazioni ufficiali relative all’elevato rischio per le persone anziane e con malattie croniche;</a:t>
            </a:r>
          </a:p>
        </p:txBody>
      </p:sp>
      <p:sp>
        <p:nvSpPr>
          <p:cNvPr id="8" name="Rettangolo 7"/>
          <p:cNvSpPr/>
          <p:nvPr/>
        </p:nvSpPr>
        <p:spPr>
          <a:xfrm>
            <a:off x="5580112" y="2132856"/>
            <a:ext cx="3150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it-IT" sz="1600" b="1" dirty="0" smtClean="0">
                <a:solidFill>
                  <a:srgbClr val="C00000"/>
                </a:solidFill>
              </a:rPr>
              <a:t> Difficoltà</a:t>
            </a:r>
            <a:r>
              <a:rPr lang="it-IT" sz="1600" dirty="0" smtClean="0"/>
              <a:t> nell’accettare l’isolamento nelle persone con disturbi del comportamento, dato il loro bisogno di aiuto nello svolgere attività di vita quotidiana;</a:t>
            </a:r>
          </a:p>
        </p:txBody>
      </p:sp>
      <p:sp>
        <p:nvSpPr>
          <p:cNvPr id="9" name="Rettangolo 8"/>
          <p:cNvSpPr/>
          <p:nvPr/>
        </p:nvSpPr>
        <p:spPr>
          <a:xfrm>
            <a:off x="611560" y="4221088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1600" b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b="1" dirty="0" smtClean="0">
                <a:solidFill>
                  <a:srgbClr val="C00000"/>
                </a:solidFill>
              </a:rPr>
              <a:t> Riduzione</a:t>
            </a:r>
            <a:r>
              <a:rPr lang="it-IT" sz="1600" b="1" dirty="0" smtClean="0"/>
              <a:t> </a:t>
            </a:r>
            <a:r>
              <a:rPr lang="it-IT" sz="1600" dirty="0" smtClean="0"/>
              <a:t>delle autonomie e del livello di partecipazione sociale, faticosamente raggiunti negli anni;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b="1" dirty="0" smtClean="0">
                <a:solidFill>
                  <a:srgbClr val="C00000"/>
                </a:solidFill>
              </a:rPr>
              <a:t> Difficoltà</a:t>
            </a:r>
            <a:r>
              <a:rPr lang="it-IT" sz="1600" dirty="0" smtClean="0"/>
              <a:t> dei </a:t>
            </a:r>
            <a:r>
              <a:rPr lang="it-IT" sz="1600" i="1" dirty="0" err="1" smtClean="0"/>
              <a:t>caregiver</a:t>
            </a:r>
            <a:r>
              <a:rPr lang="it-IT" sz="1600" i="1" dirty="0" smtClean="0"/>
              <a:t> </a:t>
            </a:r>
            <a:r>
              <a:rPr lang="it-IT" sz="1600" dirty="0" smtClean="0"/>
              <a:t>nella gestione delle persone non autosufficienti e con disabilità (affette da demenza o da altre malattie degenerative che comportano un deterioramento cognitivo, persone con disabilità intellettiva e disturbi del comportamento);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b="1" dirty="0" smtClean="0">
                <a:solidFill>
                  <a:srgbClr val="C00000"/>
                </a:solidFill>
              </a:rPr>
              <a:t> Effetti stressanti </a:t>
            </a:r>
            <a:r>
              <a:rPr lang="it-IT" sz="1600" dirty="0" smtClean="0"/>
              <a:t>nelle persone disabili e anziane e nei loro </a:t>
            </a:r>
            <a:r>
              <a:rPr lang="it-IT" sz="1600" i="1" dirty="0" err="1" smtClean="0"/>
              <a:t>caregiver</a:t>
            </a:r>
            <a:r>
              <a:rPr lang="it-IT" sz="1600" dirty="0" smtClean="0"/>
              <a:t>.</a:t>
            </a:r>
            <a:endParaRPr lang="it-IT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smolara\Desktop\Nuova cartella\IMG_20200318_163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00" y="1341438"/>
            <a:ext cx="2541588" cy="4525962"/>
          </a:xfrm>
        </p:spPr>
      </p:pic>
      <p:pic>
        <p:nvPicPr>
          <p:cNvPr id="17410" name="Picture 3" descr="C:\Users\smolara\Desktop\Nuova cartella\IMG_20200318_163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7" y="1341438"/>
            <a:ext cx="25066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C:\Users\smolara\Desktop\Nuova cartella\IMG-20200318-WA0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5" y="1341442"/>
            <a:ext cx="26797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Segnaposto contenuto 2"/>
          <p:cNvSpPr txBox="1">
            <a:spLocks/>
          </p:cNvSpPr>
          <p:nvPr/>
        </p:nvSpPr>
        <p:spPr bwMode="auto">
          <a:xfrm>
            <a:off x="107950" y="1341438"/>
            <a:ext cx="812165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it-IT" sz="4000" b="1" dirty="0">
                <a:latin typeface="Calibri" pitchFamily="34" charset="0"/>
              </a:rPr>
              <a:t>         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4000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4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it-IT" sz="2400" dirty="0" smtClean="0">
                <a:latin typeface="Calibri" pitchFamily="34" charset="0"/>
              </a:rPr>
              <a:t>   5. </a:t>
            </a:r>
            <a:r>
              <a:rPr lang="it-IT" sz="2400" b="1" dirty="0" smtClean="0">
                <a:latin typeface="Calibri" pitchFamily="34" charset="0"/>
              </a:rPr>
              <a:t>Indossare il camice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557338"/>
            <a:ext cx="3675063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Segnaposto contenuto 2"/>
          <p:cNvSpPr txBox="1">
            <a:spLocks/>
          </p:cNvSpPr>
          <p:nvPr/>
        </p:nvSpPr>
        <p:spPr bwMode="auto">
          <a:xfrm>
            <a:off x="2" y="3001992"/>
            <a:ext cx="5795963" cy="385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it-IT" sz="4000" b="1" dirty="0">
                <a:latin typeface="Calibri" pitchFamily="34" charset="0"/>
              </a:rPr>
              <a:t>         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4000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it-IT" sz="2400" dirty="0">
                <a:latin typeface="Calibri" pitchFamily="34" charset="0"/>
              </a:rPr>
              <a:t>   - </a:t>
            </a:r>
            <a:r>
              <a:rPr lang="it-IT" sz="2400" b="1" dirty="0" smtClean="0">
                <a:solidFill>
                  <a:srgbClr val="FF0000"/>
                </a:solidFill>
                <a:latin typeface="Calibri" pitchFamily="34" charset="0"/>
              </a:rPr>
              <a:t>MASCHERINA CHIRURGICA</a:t>
            </a:r>
          </a:p>
          <a:p>
            <a:pPr marL="342900" indent="-342900">
              <a:spcBef>
                <a:spcPct val="20000"/>
              </a:spcBef>
            </a:pPr>
            <a:r>
              <a:rPr lang="it-IT" sz="2400" dirty="0" smtClean="0">
                <a:latin typeface="Calibri" pitchFamily="34" charset="0"/>
              </a:rPr>
              <a:t>     Far </a:t>
            </a:r>
            <a:r>
              <a:rPr lang="it-IT" sz="2400" dirty="0">
                <a:latin typeface="Calibri" pitchFamily="34" charset="0"/>
              </a:rPr>
              <a:t>aderire al naso la parte </a:t>
            </a:r>
          </a:p>
          <a:p>
            <a:pPr marL="342900" indent="-342900">
              <a:spcBef>
                <a:spcPct val="20000"/>
              </a:spcBef>
            </a:pPr>
            <a:r>
              <a:rPr lang="it-IT" sz="2400" dirty="0">
                <a:latin typeface="Calibri" pitchFamily="34" charset="0"/>
              </a:rPr>
              <a:t>     superiore della mascherina </a:t>
            </a:r>
          </a:p>
          <a:p>
            <a:pPr marL="342900" indent="-342900">
              <a:spcBef>
                <a:spcPct val="20000"/>
              </a:spcBef>
            </a:pPr>
            <a:r>
              <a:rPr lang="it-IT" sz="2400" dirty="0">
                <a:latin typeface="Calibri" pitchFamily="34" charset="0"/>
              </a:rPr>
              <a:t>     </a:t>
            </a:r>
            <a:r>
              <a:rPr lang="it-IT" sz="2400" dirty="0" smtClean="0">
                <a:latin typeface="Calibri" pitchFamily="34" charset="0"/>
              </a:rPr>
              <a:t>chirurgica.</a:t>
            </a:r>
            <a:endParaRPr lang="it-IT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400" dirty="0">
              <a:latin typeface="Calibri" pitchFamily="34" charset="0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122927" y="2122097"/>
            <a:ext cx="4308894" cy="375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4078" indent="-514350"/>
            <a:r>
              <a:rPr lang="it-IT" sz="2400" dirty="0" smtClean="0"/>
              <a:t>6.    indossare protezione di naso e bocca (mascherina chirurgica/filtrante facciale);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240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240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240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240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240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240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240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240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2400" dirty="0">
              <a:latin typeface="Calibri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 cstate="print"/>
          <a:srcRect l="11992" t="7997" r="9973" b="5293"/>
          <a:stretch>
            <a:fillRect/>
          </a:stretch>
        </p:blipFill>
        <p:spPr bwMode="auto">
          <a:xfrm>
            <a:off x="468314" y="1484313"/>
            <a:ext cx="8135937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467544" y="260648"/>
            <a:ext cx="6984776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3200" b="1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it-IT" sz="2400" dirty="0" smtClean="0">
                <a:latin typeface="Calibri" pitchFamily="34" charset="0"/>
              </a:rPr>
              <a:t>   - </a:t>
            </a:r>
            <a:r>
              <a:rPr lang="it-IT" sz="2400" b="1" dirty="0" smtClean="0">
                <a:solidFill>
                  <a:srgbClr val="FF0000"/>
                </a:solidFill>
                <a:latin typeface="Calibri" pitchFamily="34" charset="0"/>
              </a:rPr>
              <a:t>FACCIALE FILTRANTE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contenuto 2"/>
          <p:cNvSpPr txBox="1">
            <a:spLocks/>
          </p:cNvSpPr>
          <p:nvPr/>
        </p:nvSpPr>
        <p:spPr bwMode="auto">
          <a:xfrm>
            <a:off x="122927" y="358027"/>
            <a:ext cx="82296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2400" dirty="0" smtClean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it-IT" sz="2400" dirty="0" smtClean="0">
                <a:latin typeface="Calibri" pitchFamily="34" charset="0"/>
              </a:rPr>
              <a:t>7. Indossare </a:t>
            </a:r>
            <a:r>
              <a:rPr lang="it-IT" sz="2400" b="1" dirty="0" smtClean="0">
                <a:solidFill>
                  <a:srgbClr val="FF0000"/>
                </a:solidFill>
                <a:latin typeface="Calibri" pitchFamily="34" charset="0"/>
              </a:rPr>
              <a:t>PROTEZIONE OCULARE</a:t>
            </a:r>
            <a:endParaRPr lang="it-IT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240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240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240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240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240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240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240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240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2400" dirty="0">
              <a:latin typeface="Calibri" pitchFamily="34" charset="0"/>
            </a:endParaRPr>
          </a:p>
        </p:txBody>
      </p:sp>
      <p:pic>
        <p:nvPicPr>
          <p:cNvPr id="19459" name="Picture 2" descr="C:\Users\smolara\Desktop\Nuova cartella\IMG_20200318_164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44678"/>
            <a:ext cx="269875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smolara\Desktop\Nuova cartella\IMG_20200318_163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2" y="1844679"/>
            <a:ext cx="2052638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56326" y="1844675"/>
            <a:ext cx="2676525" cy="3562350"/>
          </a:xfrm>
        </p:spPr>
      </p:pic>
      <p:sp>
        <p:nvSpPr>
          <p:cNvPr id="19462" name="CasellaDiTesto 11"/>
          <p:cNvSpPr txBox="1">
            <a:spLocks noChangeArrowheads="1"/>
          </p:cNvSpPr>
          <p:nvPr/>
        </p:nvSpPr>
        <p:spPr bwMode="auto">
          <a:xfrm>
            <a:off x="395290" y="5589591"/>
            <a:ext cx="23083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Mascherina chirurgica </a:t>
            </a:r>
          </a:p>
          <a:p>
            <a:r>
              <a:rPr lang="it-IT">
                <a:latin typeface="Calibri" pitchFamily="34" charset="0"/>
              </a:rPr>
              <a:t>+ occhiali</a:t>
            </a:r>
          </a:p>
        </p:txBody>
      </p:sp>
      <p:sp>
        <p:nvSpPr>
          <p:cNvPr id="19463" name="CasellaDiTesto 12"/>
          <p:cNvSpPr txBox="1">
            <a:spLocks noChangeArrowheads="1"/>
          </p:cNvSpPr>
          <p:nvPr/>
        </p:nvSpPr>
        <p:spPr bwMode="auto">
          <a:xfrm>
            <a:off x="3347957" y="5589591"/>
            <a:ext cx="23083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Mascherina chirurgica </a:t>
            </a:r>
          </a:p>
          <a:p>
            <a:pPr algn="ctr"/>
            <a:r>
              <a:rPr lang="it-IT">
                <a:latin typeface="Calibri" pitchFamily="34" charset="0"/>
              </a:rPr>
              <a:t>con visiera</a:t>
            </a:r>
          </a:p>
        </p:txBody>
      </p:sp>
      <p:sp>
        <p:nvSpPr>
          <p:cNvPr id="19464" name="CasellaDiTesto 13"/>
          <p:cNvSpPr txBox="1">
            <a:spLocks noChangeArrowheads="1"/>
          </p:cNvSpPr>
          <p:nvPr/>
        </p:nvSpPr>
        <p:spPr bwMode="auto">
          <a:xfrm>
            <a:off x="6099178" y="5589591"/>
            <a:ext cx="27177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Mascherina chirurgica </a:t>
            </a:r>
          </a:p>
          <a:p>
            <a:pPr algn="ctr"/>
            <a:r>
              <a:rPr lang="it-IT">
                <a:latin typeface="Calibri" pitchFamily="34" charset="0"/>
              </a:rPr>
              <a:t>+ visiera / schermo facciale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pPr algn="ctr"/>
            <a:r>
              <a:rPr lang="it-IT" b="1" dirty="0" err="1" smtClean="0"/>
              <a:t>Svestizione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131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b="1" dirty="0" smtClean="0">
                <a:solidFill>
                  <a:srgbClr val="C00000"/>
                </a:solidFill>
              </a:rPr>
              <a:t>Regole fondamentali:</a:t>
            </a:r>
          </a:p>
          <a:p>
            <a:pPr>
              <a:buFont typeface="Wingdings" pitchFamily="2" charset="2"/>
              <a:buChar char="q"/>
            </a:pPr>
            <a:r>
              <a:rPr lang="it-IT" dirty="0" smtClean="0"/>
              <a:t>evitare qualsiasi contatto tra i DPI potenzialmente contaminati e il viso, le mucose o la cute;</a:t>
            </a:r>
          </a:p>
          <a:p>
            <a:pPr>
              <a:buFont typeface="Wingdings" pitchFamily="2" charset="2"/>
              <a:buChar char="q"/>
            </a:pPr>
            <a:r>
              <a:rPr lang="it-IT" dirty="0" smtClean="0"/>
              <a:t>i DPI monouso vanno smaltiti nell’apposito contenitore nell’area di </a:t>
            </a:r>
            <a:r>
              <a:rPr lang="it-IT" dirty="0" err="1" smtClean="0"/>
              <a:t>svestizione</a:t>
            </a:r>
            <a:r>
              <a:rPr lang="it-IT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it-IT" dirty="0" smtClean="0"/>
              <a:t>decontaminare i DPI riutilizzabili;</a:t>
            </a:r>
          </a:p>
          <a:p>
            <a:pPr>
              <a:buFont typeface="Wingdings" pitchFamily="2" charset="2"/>
              <a:buChar char="q"/>
            </a:pPr>
            <a:endParaRPr lang="it-IT" dirty="0" smtClean="0"/>
          </a:p>
          <a:p>
            <a:pPr>
              <a:buNone/>
            </a:pPr>
            <a:r>
              <a:rPr lang="it-IT" b="1" dirty="0" smtClean="0">
                <a:solidFill>
                  <a:srgbClr val="C00000"/>
                </a:solidFill>
              </a:rPr>
              <a:t>Rispettare la sequenza indicata:</a:t>
            </a:r>
          </a:p>
          <a:p>
            <a:pPr marL="624078" indent="-514350">
              <a:buFont typeface="+mj-lt"/>
              <a:buAutoNum type="arabicPeriod"/>
            </a:pPr>
            <a:r>
              <a:rPr lang="it-IT" dirty="0" smtClean="0"/>
              <a:t>rimuovere il camice monouso e smaltirlo nel contenitore;</a:t>
            </a:r>
          </a:p>
          <a:p>
            <a:pPr marL="624078" indent="-514350">
              <a:buFont typeface="+mj-lt"/>
              <a:buAutoNum type="arabicPeriod"/>
            </a:pPr>
            <a:r>
              <a:rPr lang="it-IT" dirty="0" smtClean="0"/>
              <a:t>rimuovere i guanti e smaltirli nel contenitore;</a:t>
            </a:r>
          </a:p>
          <a:p>
            <a:pPr marL="624078" indent="-514350">
              <a:buFont typeface="+mj-lt"/>
              <a:buAutoNum type="arabicPeriod"/>
            </a:pPr>
            <a:r>
              <a:rPr lang="it-IT" dirty="0" smtClean="0"/>
              <a:t>rimuovere il copricapo;</a:t>
            </a:r>
          </a:p>
          <a:p>
            <a:pPr marL="624078" indent="-514350">
              <a:buFont typeface="+mj-lt"/>
              <a:buAutoNum type="arabicPeriod"/>
            </a:pPr>
            <a:r>
              <a:rPr lang="it-IT" dirty="0" smtClean="0"/>
              <a:t>igienizzare le mani;</a:t>
            </a:r>
          </a:p>
          <a:p>
            <a:pPr marL="624078" indent="-514350">
              <a:buFont typeface="+mj-lt"/>
              <a:buAutoNum type="arabicPeriod"/>
            </a:pPr>
            <a:r>
              <a:rPr lang="it-IT" dirty="0" smtClean="0"/>
              <a:t>rimuovere la protezione oculare;</a:t>
            </a:r>
          </a:p>
          <a:p>
            <a:pPr marL="624078" indent="-514350">
              <a:buFont typeface="+mj-lt"/>
              <a:buAutoNum type="arabicPeriod"/>
            </a:pPr>
            <a:r>
              <a:rPr lang="it-IT" dirty="0" smtClean="0"/>
              <a:t>rimuovere la protezione di naso e bocca afferrandola dai lacci;</a:t>
            </a:r>
          </a:p>
          <a:p>
            <a:pPr marL="624078" indent="-514350">
              <a:buFont typeface="+mj-lt"/>
              <a:buAutoNum type="arabicPeriod"/>
            </a:pPr>
            <a:r>
              <a:rPr lang="it-IT" dirty="0" smtClean="0"/>
              <a:t>praticare l’igiene delle mani con soluzioni alcolica o con acqua e sapone.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7" y="1700217"/>
            <a:ext cx="1944688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5" y="1700213"/>
            <a:ext cx="18002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700213"/>
            <a:ext cx="18383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2775" y="1700217"/>
            <a:ext cx="181768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Segnaposto contenuto 2"/>
          <p:cNvSpPr txBox="1">
            <a:spLocks/>
          </p:cNvSpPr>
          <p:nvPr/>
        </p:nvSpPr>
        <p:spPr bwMode="auto">
          <a:xfrm>
            <a:off x="0" y="1341438"/>
            <a:ext cx="9144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it-IT" sz="4000" b="1" dirty="0">
                <a:latin typeface="Calibri" pitchFamily="34" charset="0"/>
              </a:rPr>
              <a:t>         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4000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400" dirty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AutoNum type="arabicPeriod"/>
            </a:pPr>
            <a:r>
              <a:rPr lang="it-IT" sz="2000" dirty="0" smtClean="0">
                <a:latin typeface="Calibri" pitchFamily="34" charset="0"/>
              </a:rPr>
              <a:t>Rimuovere il camice</a:t>
            </a:r>
          </a:p>
          <a:p>
            <a:pPr marL="457200" indent="-457200">
              <a:spcBef>
                <a:spcPct val="20000"/>
              </a:spcBef>
              <a:buAutoNum type="arabicPeriod"/>
            </a:pPr>
            <a:r>
              <a:rPr lang="it-IT" sz="2000" dirty="0" smtClean="0">
                <a:latin typeface="Calibri" pitchFamily="34" charset="0"/>
              </a:rPr>
              <a:t>Rimuovere i guanti</a:t>
            </a:r>
          </a:p>
          <a:p>
            <a:pPr marL="457200" indent="-457200">
              <a:spcBef>
                <a:spcPct val="20000"/>
              </a:spcBef>
              <a:buAutoNum type="arabicPeriod"/>
            </a:pPr>
            <a:endParaRPr lang="it-IT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it-IT" sz="2000" dirty="0">
                <a:latin typeface="Calibri" pitchFamily="34" charset="0"/>
              </a:rPr>
              <a:t>   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41442"/>
            <a:ext cx="21145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341442"/>
            <a:ext cx="20764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341438"/>
            <a:ext cx="21717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Segnaposto contenuto 2"/>
          <p:cNvSpPr txBox="1">
            <a:spLocks/>
          </p:cNvSpPr>
          <p:nvPr/>
        </p:nvSpPr>
        <p:spPr bwMode="auto">
          <a:xfrm>
            <a:off x="539751" y="1341438"/>
            <a:ext cx="860425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it-IT" sz="4000" b="1" dirty="0">
                <a:latin typeface="Calibri" pitchFamily="34" charset="0"/>
              </a:rPr>
              <a:t>         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4000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it-IT" sz="2400" dirty="0" smtClean="0">
                <a:latin typeface="Calibri" pitchFamily="34" charset="0"/>
              </a:rPr>
              <a:t>3. Rimuovere </a:t>
            </a:r>
            <a:r>
              <a:rPr lang="it-IT" sz="2400" dirty="0">
                <a:latin typeface="Calibri" pitchFamily="34" charset="0"/>
              </a:rPr>
              <a:t>copricapo toccando la parte posteriore </a:t>
            </a:r>
          </a:p>
          <a:p>
            <a:pPr marL="342900" indent="-342900">
              <a:spcBef>
                <a:spcPct val="20000"/>
              </a:spcBef>
            </a:pPr>
            <a:r>
              <a:rPr lang="it-IT" sz="2400" dirty="0" smtClean="0">
                <a:latin typeface="Calibri" pitchFamily="34" charset="0"/>
              </a:rPr>
              <a:t>4. Igienizzare </a:t>
            </a:r>
            <a:r>
              <a:rPr lang="it-IT" sz="2400" dirty="0">
                <a:latin typeface="Calibri" pitchFamily="34" charset="0"/>
              </a:rPr>
              <a:t>le mani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4" y="1628779"/>
            <a:ext cx="23526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7" y="1628775"/>
            <a:ext cx="2690813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Segnaposto contenuto 2"/>
          <p:cNvSpPr txBox="1">
            <a:spLocks/>
          </p:cNvSpPr>
          <p:nvPr/>
        </p:nvSpPr>
        <p:spPr bwMode="auto">
          <a:xfrm>
            <a:off x="323850" y="1341438"/>
            <a:ext cx="88201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it-IT" sz="4000" b="1" dirty="0">
                <a:latin typeface="Calibri" pitchFamily="34" charset="0"/>
              </a:rPr>
              <a:t>         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4000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400" dirty="0">
              <a:latin typeface="Calibri" pitchFamily="34" charset="0"/>
            </a:endParaRPr>
          </a:p>
          <a:p>
            <a:pPr marL="624078" lvl="0" indent="-514350">
              <a:spcBef>
                <a:spcPts val="300"/>
              </a:spcBef>
              <a:buClr>
                <a:srgbClr val="0BD0D9"/>
              </a:buClr>
              <a:buFont typeface="+mj-lt"/>
              <a:buAutoNum type="arabicPeriod"/>
            </a:pPr>
            <a:endParaRPr lang="it-IT" sz="2000" dirty="0" smtClean="0">
              <a:solidFill>
                <a:prstClr val="black"/>
              </a:solidFill>
            </a:endParaRPr>
          </a:p>
          <a:p>
            <a:pPr marL="624078" lvl="0" indent="-514350">
              <a:spcBef>
                <a:spcPts val="300"/>
              </a:spcBef>
              <a:buClr>
                <a:srgbClr val="0BD0D9"/>
              </a:buClr>
              <a:buFont typeface="+mj-lt"/>
              <a:buAutoNum type="arabicPeriod"/>
            </a:pPr>
            <a:endParaRPr lang="it-IT" sz="2000" dirty="0" smtClean="0">
              <a:solidFill>
                <a:prstClr val="black"/>
              </a:solidFill>
            </a:endParaRPr>
          </a:p>
          <a:p>
            <a:pPr marL="624078" lvl="0" indent="-514350">
              <a:spcBef>
                <a:spcPts val="300"/>
              </a:spcBef>
              <a:buClr>
                <a:srgbClr val="0BD0D9"/>
              </a:buClr>
            </a:pPr>
            <a:r>
              <a:rPr lang="it-IT" sz="2000" dirty="0" smtClean="0">
                <a:solidFill>
                  <a:prstClr val="black"/>
                </a:solidFill>
              </a:rPr>
              <a:t>5. rimuovere la protezione oculare;</a:t>
            </a:r>
          </a:p>
          <a:p>
            <a:pPr marL="624078" lvl="0" indent="-514350">
              <a:spcBef>
                <a:spcPts val="300"/>
              </a:spcBef>
              <a:buClr>
                <a:srgbClr val="0BD0D9"/>
              </a:buClr>
            </a:pPr>
            <a:r>
              <a:rPr lang="it-IT" sz="2000" dirty="0" smtClean="0">
                <a:solidFill>
                  <a:prstClr val="black"/>
                </a:solidFill>
              </a:rPr>
              <a:t>6. rimuovere la protezione di naso e bocca afferrandola dai lacci;</a:t>
            </a:r>
          </a:p>
          <a:p>
            <a:pPr marL="624078" lvl="0" indent="-514350">
              <a:spcBef>
                <a:spcPts val="300"/>
              </a:spcBef>
              <a:buClr>
                <a:srgbClr val="0BD0D9"/>
              </a:buClr>
            </a:pPr>
            <a:r>
              <a:rPr lang="it-IT" sz="2000" dirty="0" smtClean="0">
                <a:solidFill>
                  <a:prstClr val="black"/>
                </a:solidFill>
              </a:rPr>
              <a:t>7. praticare l’igiene delle mani con soluzioni alcolica o con acqua e sapone.</a:t>
            </a:r>
            <a:endParaRPr lang="it-IT" sz="2000" dirty="0">
              <a:solidFill>
                <a:prstClr val="black"/>
              </a:solidFill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4" y="1646242"/>
            <a:ext cx="2520950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475656" y="1052736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Cosa NON fare</a:t>
            </a:r>
            <a:endParaRPr kumimoji="0" lang="it-IT" sz="39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67544" y="2132856"/>
            <a:ext cx="8322890" cy="367240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447675" indent="-446088" algn="just">
              <a:lnSpc>
                <a:spcPct val="80000"/>
              </a:lnSpc>
              <a:spcBef>
                <a:spcPts val="363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endParaRPr lang="it-IT" sz="2000" dirty="0">
              <a:solidFill>
                <a:srgbClr val="292929"/>
              </a:solidFill>
            </a:endParaRPr>
          </a:p>
          <a:p>
            <a:pPr marL="447675" indent="-446088" algn="just">
              <a:lnSpc>
                <a:spcPct val="80000"/>
              </a:lnSpc>
              <a:spcBef>
                <a:spcPts val="363"/>
              </a:spcBef>
              <a:buClr>
                <a:srgbClr val="CC9900"/>
              </a:buClr>
              <a:buSzPct val="70000"/>
              <a:buFont typeface="Wingdings" charset="2"/>
              <a:buChar char="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it-IT" sz="2000" b="1" dirty="0" smtClean="0">
                <a:solidFill>
                  <a:srgbClr val="292929"/>
                </a:solidFill>
              </a:rPr>
              <a:t>Non indossare più dispositivi di protezione: </a:t>
            </a:r>
            <a:r>
              <a:rPr lang="it-IT" sz="2000" dirty="0" smtClean="0">
                <a:solidFill>
                  <a:srgbClr val="292929"/>
                </a:solidFill>
              </a:rPr>
              <a:t>un solo paio di guanti, un solo camice, una sola mascherina sono sufficienti per la protezione degli operatori;</a:t>
            </a:r>
          </a:p>
          <a:p>
            <a:pPr marL="447675" indent="-446088" algn="just">
              <a:lnSpc>
                <a:spcPct val="80000"/>
              </a:lnSpc>
              <a:spcBef>
                <a:spcPts val="363"/>
              </a:spcBef>
              <a:buClr>
                <a:srgbClr val="CC9900"/>
              </a:buClr>
              <a:buSzPct val="70000"/>
              <a:buFont typeface="Wingdings" charset="2"/>
              <a:buChar char="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it-IT" sz="2000" b="1" dirty="0" smtClean="0">
                <a:solidFill>
                  <a:srgbClr val="292929"/>
                </a:solidFill>
              </a:rPr>
              <a:t>Non igienizzare i guanti </a:t>
            </a:r>
            <a:r>
              <a:rPr lang="it-IT" sz="2000" dirty="0" smtClean="0">
                <a:solidFill>
                  <a:srgbClr val="292929"/>
                </a:solidFill>
              </a:rPr>
              <a:t>col gel alcolico: gli antisettici sono efficaci solo sulla cute;</a:t>
            </a:r>
          </a:p>
          <a:p>
            <a:pPr marL="447675" indent="-446088" algn="just">
              <a:lnSpc>
                <a:spcPct val="80000"/>
              </a:lnSpc>
              <a:spcBef>
                <a:spcPts val="363"/>
              </a:spcBef>
              <a:buClr>
                <a:srgbClr val="CC9900"/>
              </a:buClr>
              <a:buSzPct val="70000"/>
              <a:buFont typeface="Wingdings" charset="2"/>
              <a:buChar char="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it-IT" sz="2000" b="1" dirty="0" smtClean="0">
                <a:solidFill>
                  <a:srgbClr val="292929"/>
                </a:solidFill>
              </a:rPr>
              <a:t>Non utilizzare </a:t>
            </a:r>
            <a:r>
              <a:rPr lang="it-IT" sz="2000" b="1" dirty="0" err="1" smtClean="0">
                <a:solidFill>
                  <a:srgbClr val="292929"/>
                </a:solidFill>
              </a:rPr>
              <a:t>copriscarpe</a:t>
            </a:r>
            <a:r>
              <a:rPr lang="it-IT" sz="2000" b="1" dirty="0" smtClean="0">
                <a:solidFill>
                  <a:srgbClr val="292929"/>
                </a:solidFill>
              </a:rPr>
              <a:t>/calzari</a:t>
            </a:r>
            <a:r>
              <a:rPr lang="it-IT" sz="2000" dirty="0" smtClean="0">
                <a:solidFill>
                  <a:srgbClr val="292929"/>
                </a:solidFill>
              </a:rPr>
              <a:t>: non sono richiesti per la prevenzione del rischio infettivo, le infezioni non si trasmettono con le scarpe!</a:t>
            </a:r>
          </a:p>
          <a:p>
            <a:pPr marL="447675" indent="-446088" algn="just">
              <a:lnSpc>
                <a:spcPct val="80000"/>
              </a:lnSpc>
              <a:spcBef>
                <a:spcPts val="363"/>
              </a:spcBef>
              <a:buClr>
                <a:srgbClr val="CC9900"/>
              </a:buClr>
              <a:buSzPct val="70000"/>
              <a:buFont typeface="Wingdings" charset="2"/>
              <a:buChar char="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it-IT" sz="2000" b="1" dirty="0" smtClean="0">
                <a:solidFill>
                  <a:srgbClr val="292929"/>
                </a:solidFill>
              </a:rPr>
              <a:t>Non utilizzare tappetini </a:t>
            </a:r>
            <a:r>
              <a:rPr lang="it-IT" sz="2000" dirty="0" smtClean="0">
                <a:solidFill>
                  <a:srgbClr val="292929"/>
                </a:solidFill>
              </a:rPr>
              <a:t>imbevuti di disinfettante, le suole delle scarpe sono sporche, non si possono disinfettare;</a:t>
            </a:r>
          </a:p>
          <a:p>
            <a:pPr marL="447675" indent="-446088" algn="just">
              <a:lnSpc>
                <a:spcPct val="80000"/>
              </a:lnSpc>
              <a:spcBef>
                <a:spcPts val="363"/>
              </a:spcBef>
              <a:buClr>
                <a:srgbClr val="CC9900"/>
              </a:buClr>
              <a:buSzPct val="70000"/>
              <a:buFont typeface="Wingdings" charset="2"/>
              <a:buChar char="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it-IT" sz="2000" b="1" dirty="0" smtClean="0">
                <a:solidFill>
                  <a:srgbClr val="292929"/>
                </a:solidFill>
              </a:rPr>
              <a:t>Non utilizzare </a:t>
            </a:r>
            <a:r>
              <a:rPr lang="it-IT" sz="2000" dirty="0" smtClean="0">
                <a:solidFill>
                  <a:srgbClr val="292929"/>
                </a:solidFill>
              </a:rPr>
              <a:t>guanti né facciali filtranti in comunità, non sono indicati per la prevenzione del rischio.</a:t>
            </a:r>
          </a:p>
          <a:p>
            <a:pPr marL="447675" indent="-446088" algn="just">
              <a:lnSpc>
                <a:spcPct val="80000"/>
              </a:lnSpc>
              <a:spcBef>
                <a:spcPts val="363"/>
              </a:spcBef>
              <a:buClr>
                <a:srgbClr val="CC9900"/>
              </a:buClr>
              <a:buSzPct val="70000"/>
              <a:buFont typeface="Wingdings" charset="2"/>
              <a:buChar char="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endParaRPr lang="it-IT" sz="2000" dirty="0" smtClean="0">
              <a:solidFill>
                <a:srgbClr val="292929"/>
              </a:solidFill>
            </a:endParaRPr>
          </a:p>
          <a:p>
            <a:pPr marL="447675" indent="-446088" algn="just">
              <a:lnSpc>
                <a:spcPct val="80000"/>
              </a:lnSpc>
              <a:spcBef>
                <a:spcPts val="363"/>
              </a:spcBef>
              <a:buClr>
                <a:srgbClr val="CC9900"/>
              </a:buClr>
              <a:buSzPct val="70000"/>
              <a:buFont typeface="Wingdings" charset="2"/>
              <a:buChar char="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endParaRPr lang="it-IT" sz="2000" b="1" dirty="0" smtClean="0">
              <a:solidFill>
                <a:srgbClr val="292929"/>
              </a:solidFill>
            </a:endParaRPr>
          </a:p>
          <a:p>
            <a:pPr marL="447675" indent="-446088" algn="just">
              <a:lnSpc>
                <a:spcPct val="80000"/>
              </a:lnSpc>
              <a:spcBef>
                <a:spcPts val="363"/>
              </a:spcBef>
              <a:buClr>
                <a:srgbClr val="CC9900"/>
              </a:buClr>
              <a:buSzPct val="70000"/>
              <a:buFont typeface="Wingdings" charset="2"/>
              <a:buChar char="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endParaRPr lang="it-IT" sz="2000" dirty="0">
              <a:solidFill>
                <a:srgbClr val="292929"/>
              </a:solidFill>
            </a:endParaRPr>
          </a:p>
          <a:p>
            <a:pPr marL="447675" indent="-446088" algn="just">
              <a:lnSpc>
                <a:spcPct val="80000"/>
              </a:lnSpc>
              <a:spcBef>
                <a:spcPts val="363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endParaRPr lang="it-IT" sz="2000" dirty="0">
              <a:solidFill>
                <a:srgbClr val="292929"/>
              </a:solidFill>
            </a:endParaRPr>
          </a:p>
          <a:p>
            <a:pPr marL="447675" indent="-446088" algn="just">
              <a:lnSpc>
                <a:spcPct val="80000"/>
              </a:lnSpc>
              <a:spcBef>
                <a:spcPts val="363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endParaRPr lang="it-IT" sz="2000" dirty="0">
              <a:solidFill>
                <a:srgbClr val="292929"/>
              </a:solidFill>
            </a:endParaRPr>
          </a:p>
          <a:p>
            <a:pPr marL="447675" indent="-446088" algn="just">
              <a:lnSpc>
                <a:spcPct val="80000"/>
              </a:lnSpc>
              <a:spcBef>
                <a:spcPts val="363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endParaRPr lang="it-IT" sz="2000" dirty="0">
              <a:solidFill>
                <a:srgbClr val="29292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1326702" cy="134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2671" y="576878"/>
            <a:ext cx="8229600" cy="1066800"/>
          </a:xfrm>
        </p:spPr>
        <p:txBody>
          <a:bodyPr/>
          <a:lstStyle/>
          <a:p>
            <a:pPr algn="ctr"/>
            <a:r>
              <a:rPr lang="it-IT" b="1" dirty="0" smtClean="0"/>
              <a:t>Bibliografia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2671" y="1556792"/>
            <a:ext cx="7781737" cy="432048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it-IT" sz="1600" b="1" dirty="0" smtClean="0"/>
              <a:t>ANFFAS NAZIONALE – Unità di crisi COVID-19, </a:t>
            </a:r>
            <a:r>
              <a:rPr lang="it-IT" sz="1600" dirty="0" smtClean="0"/>
              <a:t>“Le emergenze epidemiche nelle strutture re4sidenziali per le persone con disabilità”;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it-IT" sz="1600" b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b="1" dirty="0" smtClean="0"/>
              <a:t>AUSL - Romagna </a:t>
            </a:r>
            <a:r>
              <a:rPr lang="it-IT" sz="1600" dirty="0" smtClean="0"/>
              <a:t>«Indicazioni ad interim </a:t>
            </a:r>
            <a:br>
              <a:rPr lang="it-IT" sz="1600" dirty="0" smtClean="0"/>
            </a:br>
            <a:r>
              <a:rPr lang="it-IT" sz="1600" dirty="0" smtClean="0"/>
              <a:t>per la gestione del rischio infettivo in ambito sanitario </a:t>
            </a:r>
            <a:br>
              <a:rPr lang="it-IT" sz="1600" dirty="0" smtClean="0"/>
            </a:br>
            <a:r>
              <a:rPr lang="it-IT" sz="1600" dirty="0" smtClean="0"/>
              <a:t>per la fase 2 dell' epidemia da covid-19</a:t>
            </a:r>
            <a:br>
              <a:rPr lang="it-IT" sz="1600" dirty="0" smtClean="0"/>
            </a:br>
            <a:r>
              <a:rPr lang="it-IT" sz="1600" dirty="0" smtClean="0"/>
              <a:t>in Ausl Della Romagna», DS 26/05/2020;</a:t>
            </a:r>
          </a:p>
          <a:p>
            <a:pPr algn="just">
              <a:buNone/>
            </a:pPr>
            <a:endParaRPr lang="it-IT" sz="1600" dirty="0" smtClean="0"/>
          </a:p>
          <a:p>
            <a:pPr algn="just">
              <a:buFont typeface="Wingdings" pitchFamily="2" charset="2"/>
              <a:buChar char="q"/>
            </a:pPr>
            <a:r>
              <a:rPr lang="it-IT" sz="1600" b="1" dirty="0" smtClean="0"/>
              <a:t>Istituto Superiore di Sanità </a:t>
            </a:r>
            <a:r>
              <a:rPr lang="it-IT" sz="1600" dirty="0" smtClean="0"/>
              <a:t>- Osservatorio Nazionale Autismo, “Indicazioni ad interim per un appropriato sostegno delle persone nello spettro autistico e/o con disabilità intellettiva nell’attuale scenario emergenziale SARS-CoV-2”; </a:t>
            </a:r>
          </a:p>
          <a:p>
            <a:pPr algn="just">
              <a:buNone/>
            </a:pPr>
            <a:endParaRPr lang="it-IT" sz="1600" dirty="0" smtClean="0"/>
          </a:p>
          <a:p>
            <a:pPr algn="just">
              <a:buFont typeface="Wingdings" pitchFamily="2" charset="2"/>
              <a:buChar char="q"/>
            </a:pPr>
            <a:r>
              <a:rPr lang="it-IT" sz="1600" b="1" dirty="0" smtClean="0"/>
              <a:t>Regione Emilia-Romagna Giunta Regionale </a:t>
            </a:r>
            <a:r>
              <a:rPr lang="it-IT" sz="1600" dirty="0" smtClean="0"/>
              <a:t>“Programma </a:t>
            </a:r>
            <a:r>
              <a:rPr lang="it-IT" sz="1600" dirty="0"/>
              <a:t>regionale per la riattivazione nella fase due dell'emergenza </a:t>
            </a:r>
            <a:r>
              <a:rPr lang="it-IT" sz="1600" dirty="0" smtClean="0"/>
              <a:t>Covid</a:t>
            </a:r>
            <a:r>
              <a:rPr lang="it-IT" sz="1600" dirty="0"/>
              <a:t>-</a:t>
            </a:r>
            <a:r>
              <a:rPr lang="it-IT" sz="1600" dirty="0" smtClean="0"/>
              <a:t>19 </a:t>
            </a:r>
            <a:r>
              <a:rPr lang="it-IT" sz="1600" dirty="0"/>
              <a:t>delle attività sociali e </a:t>
            </a:r>
            <a:r>
              <a:rPr lang="it-IT" sz="1600" dirty="0" err="1"/>
              <a:t>socio-saniarie</a:t>
            </a:r>
            <a:r>
              <a:rPr lang="it-IT" sz="1600" dirty="0"/>
              <a:t> </a:t>
            </a:r>
            <a:r>
              <a:rPr lang="it-IT" sz="1600" dirty="0" smtClean="0"/>
              <a:t>e dei centri diurni per le persone con disabilità di </a:t>
            </a:r>
            <a:r>
              <a:rPr lang="it-IT" sz="1600" dirty="0"/>
              <a:t>cui all'articolo 8 </a:t>
            </a:r>
            <a:r>
              <a:rPr lang="it-IT" sz="1600" dirty="0" smtClean="0"/>
              <a:t>del DPCM 26 Aprile 2020;</a:t>
            </a:r>
          </a:p>
          <a:p>
            <a:pPr algn="just">
              <a:buFont typeface="Wingdings" pitchFamily="2" charset="2"/>
              <a:buChar char="q"/>
            </a:pPr>
            <a:endParaRPr lang="it-IT" sz="1600" dirty="0" smtClean="0"/>
          </a:p>
          <a:p>
            <a:pPr algn="just">
              <a:buFont typeface="Wingdings" pitchFamily="2" charset="2"/>
              <a:buChar char="q"/>
            </a:pP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6258" y="90872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Riattivazione </a:t>
            </a:r>
            <a:r>
              <a:rPr lang="it-IT" b="1" dirty="0"/>
              <a:t>dei</a:t>
            </a:r>
            <a:br>
              <a:rPr lang="it-IT" b="1" dirty="0"/>
            </a:br>
            <a:r>
              <a:rPr lang="it-IT" b="1" dirty="0" smtClean="0"/>
              <a:t>Servizi </a:t>
            </a:r>
            <a:r>
              <a:rPr lang="it-IT" b="1" dirty="0"/>
              <a:t>S</a:t>
            </a:r>
            <a:r>
              <a:rPr lang="it-IT" b="1" dirty="0" smtClean="0"/>
              <a:t>anitari Territoriali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32511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it-IT" sz="2400" dirty="0" smtClean="0"/>
              <a:t> </a:t>
            </a:r>
            <a:r>
              <a:rPr lang="it-IT" sz="2000" dirty="0" smtClean="0"/>
              <a:t>Con </a:t>
            </a:r>
            <a:r>
              <a:rPr lang="it-IT" sz="2000" dirty="0"/>
              <a:t>la Delibera </a:t>
            </a:r>
            <a:r>
              <a:rPr lang="it-IT" sz="2000" dirty="0" smtClean="0"/>
              <a:t>della Giunta regionale della regione Emilia-Romagna. n. 526 del 18 Maggio 2020, è stato approvato il “</a:t>
            </a:r>
            <a:r>
              <a:rPr lang="it-IT" sz="2000" i="1" dirty="0" smtClean="0"/>
              <a:t>Programma regionale per la riattivazione nella fase 2 dell’emergenza COVID-19 delle attività sociali e socio-sanitarie e dei Centri diurni per le persone con disabilità</a:t>
            </a:r>
            <a:r>
              <a:rPr lang="it-IT" sz="2000" dirty="0" smtClean="0"/>
              <a:t>”.</a:t>
            </a:r>
          </a:p>
          <a:p>
            <a:pPr algn="just">
              <a:buNone/>
            </a:pPr>
            <a:r>
              <a:rPr lang="it-IT" sz="2000" dirty="0" smtClean="0"/>
              <a:t>  </a:t>
            </a:r>
          </a:p>
          <a:p>
            <a:pPr algn="just">
              <a:buFont typeface="Wingdings" pitchFamily="2" charset="2"/>
              <a:buChar char="q"/>
            </a:pPr>
            <a:r>
              <a:rPr lang="it-IT" sz="2000" dirty="0" smtClean="0"/>
              <a:t> Con </a:t>
            </a:r>
            <a:r>
              <a:rPr lang="it-IT" sz="2000" dirty="0"/>
              <a:t>l'allegato B della </a:t>
            </a:r>
            <a:r>
              <a:rPr lang="it-IT" sz="2000" dirty="0" smtClean="0"/>
              <a:t>medesima, </a:t>
            </a:r>
            <a:r>
              <a:rPr lang="it-IT" sz="2000" dirty="0"/>
              <a:t>sono state </a:t>
            </a:r>
            <a:r>
              <a:rPr lang="it-IT" sz="2000" dirty="0" smtClean="0"/>
              <a:t>definite anche indicazioni di </a:t>
            </a:r>
            <a:r>
              <a:rPr lang="it-IT" sz="2000" dirty="0"/>
              <a:t>carattere </a:t>
            </a:r>
            <a:r>
              <a:rPr lang="it-IT" sz="2000" dirty="0" smtClean="0"/>
              <a:t>igienico-sanitario, per </a:t>
            </a:r>
            <a:r>
              <a:rPr lang="it-IT" sz="2000" dirty="0"/>
              <a:t>garantire il distanziamento </a:t>
            </a:r>
            <a:r>
              <a:rPr lang="it-IT" sz="2000" dirty="0" smtClean="0"/>
              <a:t>fisico che si applicano </a:t>
            </a:r>
            <a:r>
              <a:rPr lang="it-IT" sz="2000" dirty="0"/>
              <a:t>alle strutture pubbliche</a:t>
            </a:r>
            <a:r>
              <a:rPr lang="it-IT" sz="2000" dirty="0" smtClean="0"/>
              <a:t>, </a:t>
            </a:r>
            <a:r>
              <a:rPr lang="it-IT" sz="2000" dirty="0"/>
              <a:t>private accreditate</a:t>
            </a:r>
            <a:r>
              <a:rPr lang="it-IT" sz="2000" dirty="0" smtClean="0"/>
              <a:t>, </a:t>
            </a:r>
            <a:r>
              <a:rPr lang="it-IT" sz="2000" dirty="0"/>
              <a:t>private autorizzate e </a:t>
            </a:r>
            <a:r>
              <a:rPr lang="it-IT" sz="2000" dirty="0" smtClean="0"/>
              <a:t>agli studi </a:t>
            </a:r>
            <a:r>
              <a:rPr lang="it-IT" sz="2000" dirty="0"/>
              <a:t>medici e professionali.</a:t>
            </a: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754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2511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it-IT" sz="2000" dirty="0" smtClean="0"/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Test </a:t>
            </a:r>
            <a:r>
              <a:rPr lang="it-IT" sz="2000" b="1" dirty="0">
                <a:solidFill>
                  <a:srgbClr val="C00000"/>
                </a:solidFill>
              </a:rPr>
              <a:t>diagnostici </a:t>
            </a:r>
            <a:r>
              <a:rPr lang="it-IT" sz="2000" dirty="0"/>
              <a:t>con sensibilità e specificità non </a:t>
            </a:r>
            <a:r>
              <a:rPr lang="it-IT" sz="2000" dirty="0" smtClean="0"/>
              <a:t>ottimali: </a:t>
            </a:r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  <a:p>
            <a:pPr algn="just">
              <a:buFont typeface="Wingdings" pitchFamily="2" charset="2"/>
              <a:buChar char="Ø"/>
            </a:pPr>
            <a:r>
              <a:rPr lang="it-IT" sz="2000" dirty="0" smtClean="0"/>
              <a:t>non sempre i TNF identificano la </a:t>
            </a:r>
            <a:r>
              <a:rPr lang="it-IT" sz="2000" dirty="0" smtClean="0"/>
              <a:t>malattia;</a:t>
            </a:r>
            <a:endParaRPr lang="it-IT" sz="2000" dirty="0" smtClean="0"/>
          </a:p>
          <a:p>
            <a:pPr algn="just">
              <a:buFont typeface="Wingdings" pitchFamily="2" charset="2"/>
              <a:buChar char="Ø"/>
            </a:pPr>
            <a:r>
              <a:rPr lang="it-IT" sz="2000" dirty="0" smtClean="0"/>
              <a:t>significativa </a:t>
            </a:r>
            <a:r>
              <a:rPr lang="it-IT" sz="2000" dirty="0"/>
              <a:t>percentuale di </a:t>
            </a:r>
            <a:r>
              <a:rPr lang="it-IT" sz="2000" dirty="0" smtClean="0"/>
              <a:t>persone asintomatiche, che risultano positive al </a:t>
            </a:r>
            <a:r>
              <a:rPr lang="it-IT" sz="2000" dirty="0" smtClean="0"/>
              <a:t>TNF;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000" dirty="0" smtClean="0"/>
              <a:t>c</a:t>
            </a:r>
            <a:r>
              <a:rPr lang="it-IT" sz="2000" dirty="0" smtClean="0"/>
              <a:t>asi di persone guarite che si </a:t>
            </a:r>
            <a:r>
              <a:rPr lang="it-IT" sz="2000" dirty="0" err="1" smtClean="0"/>
              <a:t>positivizzano</a:t>
            </a:r>
            <a:r>
              <a:rPr lang="it-IT" sz="2000" dirty="0" smtClean="0"/>
              <a:t> nuovamente</a:t>
            </a:r>
            <a:r>
              <a:rPr lang="it-IT" sz="2000" dirty="0" smtClean="0"/>
              <a:t>;</a:t>
            </a:r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  <a:p>
            <a:pPr algn="just">
              <a:buFont typeface="Wingdings" pitchFamily="2" charset="2"/>
              <a:buChar char="q"/>
            </a:pPr>
            <a:r>
              <a:rPr lang="it-IT" sz="2000" dirty="0" smtClean="0"/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Assenza</a:t>
            </a:r>
            <a:r>
              <a:rPr lang="it-IT" sz="2000" b="1" dirty="0" smtClean="0"/>
              <a:t> </a:t>
            </a:r>
            <a:r>
              <a:rPr lang="it-IT" sz="2000" b="1" dirty="0"/>
              <a:t>di un vaccino </a:t>
            </a:r>
            <a:r>
              <a:rPr lang="it-IT" sz="2000" dirty="0" smtClean="0"/>
              <a:t>e </a:t>
            </a:r>
            <a:r>
              <a:rPr lang="it-IT" sz="2000" dirty="0"/>
              <a:t>di un </a:t>
            </a:r>
            <a:r>
              <a:rPr lang="it-IT" sz="2000" b="1" dirty="0"/>
              <a:t>trattamento farmacologico </a:t>
            </a:r>
            <a:r>
              <a:rPr lang="it-IT" sz="2000" dirty="0" smtClean="0"/>
              <a:t>specifico ed efficace;</a:t>
            </a:r>
          </a:p>
          <a:p>
            <a:pPr algn="just">
              <a:buNone/>
            </a:pPr>
            <a:endParaRPr lang="it-IT" sz="2000" dirty="0" smtClean="0"/>
          </a:p>
          <a:p>
            <a:pPr algn="just">
              <a:buFont typeface="Wingdings" pitchFamily="2" charset="2"/>
              <a:buChar char="q"/>
            </a:pPr>
            <a:r>
              <a:rPr lang="it-IT" sz="2000" dirty="0" smtClean="0"/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Basso livello di </a:t>
            </a:r>
            <a:r>
              <a:rPr lang="it-IT" sz="2000" b="1" dirty="0">
                <a:solidFill>
                  <a:srgbClr val="C00000"/>
                </a:solidFill>
              </a:rPr>
              <a:t>immunità </a:t>
            </a:r>
            <a:r>
              <a:rPr lang="it-IT" sz="2000" dirty="0"/>
              <a:t>della popolazione </a:t>
            </a:r>
            <a:r>
              <a:rPr lang="it-IT" sz="2000" dirty="0" smtClean="0"/>
              <a:t>che potrebbe causare </a:t>
            </a:r>
            <a:r>
              <a:rPr lang="it-IT" sz="2000" dirty="0"/>
              <a:t>una rapida ripresa di trasmissione </a:t>
            </a:r>
            <a:r>
              <a:rPr lang="it-IT" sz="2000" dirty="0" smtClean="0"/>
              <a:t>nella comunità. </a:t>
            </a:r>
            <a:endParaRPr lang="it-IT" sz="2000" dirty="0"/>
          </a:p>
          <a:p>
            <a:pPr algn="just">
              <a:buFont typeface="Wingdings" pitchFamily="2" charset="2"/>
              <a:buChar char="q"/>
            </a:pPr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Problemi irrisolti sul COVID-19</a:t>
            </a:r>
            <a:endParaRPr lang="it-IT" b="1" dirty="0"/>
          </a:p>
        </p:txBody>
      </p:sp>
      <p:pic>
        <p:nvPicPr>
          <p:cNvPr id="7" name="Picture 3" descr="Icon of person coughing, standing next to another person. ">
            <a:extLst>
              <a:ext uri="{FF2B5EF4-FFF2-40B4-BE49-F238E27FC236}">
                <a16:creationId xmlns="" xmlns:a16="http://schemas.microsoft.com/office/drawing/2014/main" id="{ABAB3AF7-D5B4-4739-9EC6-E000D7DD9C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5291401"/>
            <a:ext cx="1512168" cy="14225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581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665" y="77532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Obiettivi di Sanità Pubblica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18109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it-IT" sz="2000" dirty="0" smtClean="0"/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sorvegliare</a:t>
            </a:r>
            <a:r>
              <a:rPr lang="it-IT" sz="2000" b="1" dirty="0" smtClean="0"/>
              <a:t> </a:t>
            </a:r>
            <a:r>
              <a:rPr lang="it-IT" sz="2000" dirty="0" smtClean="0"/>
              <a:t>la </a:t>
            </a:r>
            <a:r>
              <a:rPr lang="it-IT" sz="2000" dirty="0"/>
              <a:t>circolazione di </a:t>
            </a:r>
            <a:r>
              <a:rPr lang="it-IT" sz="2000" dirty="0" smtClean="0"/>
              <a:t>SARS-CoV-2;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2000" dirty="0" smtClean="0"/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identificare</a:t>
            </a:r>
            <a:r>
              <a:rPr lang="it-IT" sz="2000" dirty="0" smtClean="0"/>
              <a:t> tempestivamente i casi sospetti (diagnosi tempestiva e sorveglianza dei contatti a rischio), intercettando tempestivamente eventuali focolai di trasmissione del virus;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2000" dirty="0" smtClean="0"/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isolare</a:t>
            </a:r>
            <a:r>
              <a:rPr lang="it-IT" sz="2000" dirty="0" smtClean="0"/>
              <a:t> immediatamente i casi sospetti/confermati (isolamento domiciliare, in stanza singola o </a:t>
            </a:r>
            <a:r>
              <a:rPr lang="it-IT" sz="2000" dirty="0" err="1" smtClean="0"/>
              <a:t>cohorting</a:t>
            </a:r>
            <a:r>
              <a:rPr lang="it-IT" sz="2000" dirty="0" smtClean="0"/>
              <a:t>);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2000" b="1" dirty="0" smtClean="0"/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monitorare</a:t>
            </a:r>
            <a:r>
              <a:rPr lang="it-IT" sz="2000" dirty="0" smtClean="0"/>
              <a:t> il </a:t>
            </a:r>
            <a:r>
              <a:rPr lang="it-IT" sz="2000" dirty="0"/>
              <a:t>progressivo impatto sui </a:t>
            </a:r>
            <a:r>
              <a:rPr lang="it-IT" sz="2000" dirty="0" smtClean="0"/>
              <a:t>servizi socio-sanitari;</a:t>
            </a:r>
            <a:endParaRPr lang="it-IT" sz="20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2000" dirty="0" smtClean="0"/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rafforzare</a:t>
            </a:r>
            <a:r>
              <a:rPr lang="it-IT" sz="2000" dirty="0" smtClean="0"/>
              <a:t> il raccordo </a:t>
            </a:r>
            <a:r>
              <a:rPr lang="it-IT" sz="2000" dirty="0"/>
              <a:t>tra assistenza </a:t>
            </a:r>
            <a:r>
              <a:rPr lang="it-IT" sz="2000" dirty="0" smtClean="0"/>
              <a:t>territoriale </a:t>
            </a:r>
            <a:r>
              <a:rPr lang="it-IT" sz="2000" dirty="0"/>
              <a:t>e </a:t>
            </a:r>
            <a:r>
              <a:rPr lang="it-IT" sz="2000" dirty="0" smtClean="0"/>
              <a:t>ospedaliera.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1028" name="Picture 4" descr="Obiettivo - DegVoice S.r.l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6916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29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310493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it-IT" sz="2000" b="1" dirty="0" smtClean="0"/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Garantire</a:t>
            </a:r>
            <a:r>
              <a:rPr lang="it-IT" sz="2000" dirty="0" smtClean="0"/>
              <a:t> il distanziamento (riorganizzazione degli spazi interni alle strutture);</a:t>
            </a:r>
          </a:p>
          <a:p>
            <a:pPr algn="just">
              <a:buFont typeface="Wingdings" pitchFamily="2" charset="2"/>
              <a:buChar char="q"/>
            </a:pPr>
            <a:r>
              <a:rPr lang="it-IT" sz="2000" b="1" dirty="0" smtClean="0"/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Prevedere</a:t>
            </a:r>
            <a:r>
              <a:rPr lang="it-IT" sz="2000" dirty="0" smtClean="0"/>
              <a:t> turni </a:t>
            </a:r>
            <a:r>
              <a:rPr lang="it-IT" sz="2000" dirty="0"/>
              <a:t>di frequenza </a:t>
            </a:r>
            <a:r>
              <a:rPr lang="it-IT" sz="2000" dirty="0" smtClean="0"/>
              <a:t>differenziati;</a:t>
            </a:r>
          </a:p>
          <a:p>
            <a:pPr algn="just">
              <a:buFont typeface="Wingdings" pitchFamily="2" charset="2"/>
              <a:buChar char="q"/>
            </a:pPr>
            <a:r>
              <a:rPr lang="it-IT" sz="2000" b="1" dirty="0" smtClean="0">
                <a:solidFill>
                  <a:srgbClr val="C00000"/>
                </a:solidFill>
              </a:rPr>
              <a:t>Pianificare</a:t>
            </a:r>
            <a:r>
              <a:rPr lang="it-IT" sz="2000" dirty="0" smtClean="0"/>
              <a:t> interventi individuali o piccoli </a:t>
            </a:r>
            <a:r>
              <a:rPr lang="it-IT" sz="2000" dirty="0"/>
              <a:t>gruppi </a:t>
            </a:r>
            <a:r>
              <a:rPr lang="it-IT" sz="2000" dirty="0" smtClean="0"/>
              <a:t>di utenti (cinque persone) per le attività svolte al chiuso, limitare la compresenza negli stessi locali al solo operatore con l’utente, in spazi comunque ampi e ben areati; Se la </a:t>
            </a:r>
            <a:r>
              <a:rPr lang="it-IT" sz="2000" dirty="0"/>
              <a:t>struttura lo </a:t>
            </a:r>
            <a:r>
              <a:rPr lang="it-IT" sz="2000" dirty="0" smtClean="0"/>
              <a:t>permette </a:t>
            </a:r>
            <a:r>
              <a:rPr lang="it-IT" sz="2000" dirty="0"/>
              <a:t>è consentita la compresenza di più gruppi in locali separati e con servizi igienici </a:t>
            </a:r>
            <a:r>
              <a:rPr lang="it-IT" sz="2000" dirty="0" smtClean="0"/>
              <a:t>e personale dedicati;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it-IT" b="1" dirty="0" smtClean="0"/>
              <a:t>Distanziamento sociale</a:t>
            </a:r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892994"/>
            <a:ext cx="2232248" cy="14894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720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3456384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it-IT" sz="2200" b="1" dirty="0" smtClean="0"/>
              <a:t> </a:t>
            </a:r>
            <a:r>
              <a:rPr lang="it-IT" sz="2200" b="1" dirty="0" smtClean="0">
                <a:solidFill>
                  <a:srgbClr val="C00000"/>
                </a:solidFill>
              </a:rPr>
              <a:t>Limitare</a:t>
            </a:r>
            <a:r>
              <a:rPr lang="it-IT" sz="2200" b="1" dirty="0" smtClean="0"/>
              <a:t> </a:t>
            </a:r>
            <a:r>
              <a:rPr lang="it-IT" sz="2200" dirty="0" smtClean="0"/>
              <a:t>i varchi (unico punto di accesso);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2200" b="1" dirty="0" smtClean="0">
                <a:solidFill>
                  <a:srgbClr val="C00000"/>
                </a:solidFill>
              </a:rPr>
              <a:t> Utilizzare </a:t>
            </a:r>
            <a:r>
              <a:rPr lang="it-IT" sz="2200" dirty="0" smtClean="0"/>
              <a:t>barriere fisiche trasparenti o altre modalità che garantiscono il distanziamento nelle portinerie, nei punti di accoglienza, nei locali di accesso al pubblico;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2200" b="1" dirty="0" smtClean="0"/>
              <a:t> </a:t>
            </a:r>
            <a:r>
              <a:rPr lang="it-IT" sz="2200" b="1" dirty="0" smtClean="0">
                <a:solidFill>
                  <a:srgbClr val="C00000"/>
                </a:solidFill>
              </a:rPr>
              <a:t>Programmare </a:t>
            </a:r>
            <a:r>
              <a:rPr lang="it-IT" sz="2200" dirty="0" smtClean="0"/>
              <a:t>la manutenzione degli impianti di aerazione;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2200" dirty="0" smtClean="0"/>
              <a:t> </a:t>
            </a:r>
            <a:r>
              <a:rPr lang="it-IT" sz="2200" b="1" dirty="0" smtClean="0">
                <a:solidFill>
                  <a:srgbClr val="C00000"/>
                </a:solidFill>
              </a:rPr>
              <a:t>Rispettare</a:t>
            </a:r>
            <a:r>
              <a:rPr lang="it-IT" sz="2200" dirty="0" smtClean="0"/>
              <a:t> i requisiti igienici in caso di preparazione, distribuzione, consumo dei pasti in struttura;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2200" b="1" dirty="0" smtClean="0">
                <a:solidFill>
                  <a:srgbClr val="C00000"/>
                </a:solidFill>
              </a:rPr>
              <a:t>Prevedere</a:t>
            </a:r>
            <a:r>
              <a:rPr lang="it-IT" sz="2200" b="1" dirty="0" smtClean="0"/>
              <a:t> </a:t>
            </a:r>
            <a:r>
              <a:rPr lang="it-IT" sz="2200" dirty="0" smtClean="0"/>
              <a:t>checkpoint per il controllo. </a:t>
            </a:r>
            <a:r>
              <a:rPr lang="it-IT" sz="2200" b="1" dirty="0" smtClean="0">
                <a:solidFill>
                  <a:srgbClr val="C00000"/>
                </a:solidFill>
              </a:rPr>
              <a:t>Controllare</a:t>
            </a:r>
            <a:r>
              <a:rPr lang="it-IT" sz="2200" dirty="0" smtClean="0"/>
              <a:t> la </a:t>
            </a:r>
            <a:r>
              <a:rPr lang="it-IT" sz="2200" dirty="0" err="1" smtClean="0"/>
              <a:t>T°</a:t>
            </a:r>
            <a:r>
              <a:rPr lang="it-IT" sz="2200" dirty="0" smtClean="0"/>
              <a:t> a tutte le persone che accedono alla struttura </a:t>
            </a:r>
            <a:r>
              <a:rPr lang="it-IT" sz="2200" dirty="0" smtClean="0"/>
              <a:t>(in caso di trasporto, </a:t>
            </a:r>
            <a:r>
              <a:rPr lang="it-IT" sz="2200" dirty="0" smtClean="0"/>
              <a:t>la misurazione deve essere eseguita prima dell’accesso al mezzo di trasporto).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it-IT" sz="2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pPr algn="ctr"/>
            <a:r>
              <a:rPr lang="it-IT" b="1" dirty="0" smtClean="0"/>
              <a:t>Misure organizzative di sicurezza</a:t>
            </a:r>
            <a:endParaRPr lang="it-IT" b="1" dirty="0"/>
          </a:p>
        </p:txBody>
      </p:sp>
    </p:spTree>
    <p:extLst>
      <p:ext uri="{BB962C8B-B14F-4D97-AF65-F5344CB8AC3E}">
        <p14:creationId xmlns="" xmlns:p14="http://schemas.microsoft.com/office/powerpoint/2010/main" val="74720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 smtClean="0"/>
              <a:t>In caso di temperatura ≥ 37.5°C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975520"/>
            <a:ext cx="8229600" cy="4325112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it-IT" sz="2000" b="1" dirty="0" smtClean="0">
                <a:solidFill>
                  <a:srgbClr val="C00000"/>
                </a:solidFill>
              </a:rPr>
              <a:t>Impedire</a:t>
            </a:r>
            <a:r>
              <a:rPr lang="it-IT" sz="2000" dirty="0" smtClean="0"/>
              <a:t> l’accesso di assistiti e operatori con febbre.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636912"/>
            <a:ext cx="4608512" cy="3800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0007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mont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3114</TotalTime>
  <Words>2315</Words>
  <Application>Microsoft Office PowerPoint</Application>
  <PresentationFormat>Presentazione su schermo (4:3)</PresentationFormat>
  <Paragraphs>343</Paragraphs>
  <Slides>39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Tramonto</vt:lpstr>
      <vt:lpstr>Percorso formativo per CSRD-CSO nella fase 2 Emergenza COVID </vt:lpstr>
      <vt:lpstr>Obiettivi</vt:lpstr>
      <vt:lpstr>Effetti negativi legati all’evento COVID-19 e alla prolungata fase di isolamento</vt:lpstr>
      <vt:lpstr>Riattivazione dei Servizi Sanitari Territoriali</vt:lpstr>
      <vt:lpstr>Problemi irrisolti sul COVID-19</vt:lpstr>
      <vt:lpstr>Obiettivi di Sanità Pubblica</vt:lpstr>
      <vt:lpstr>Distanziamento sociale</vt:lpstr>
      <vt:lpstr>Misure organizzative di sicurezza</vt:lpstr>
      <vt:lpstr>In caso di temperatura ≥ 37.5°C</vt:lpstr>
      <vt:lpstr>Checklist per l’accesso alle strutture sanitarie </vt:lpstr>
      <vt:lpstr>Misure di carattere igienico-sanitario</vt:lpstr>
      <vt:lpstr>   Accesso del personale </vt:lpstr>
      <vt:lpstr>Utenti/operatori con sospetto Covid</vt:lpstr>
      <vt:lpstr>Gestione del materiale</vt:lpstr>
      <vt:lpstr>Igiene ambientale</vt:lpstr>
      <vt:lpstr>Diapositiva 16</vt:lpstr>
      <vt:lpstr>Diapositiva 17</vt:lpstr>
      <vt:lpstr>Guanti</vt:lpstr>
      <vt:lpstr> Poster informativo uso dei guanti</vt:lpstr>
      <vt:lpstr>Camici/tute</vt:lpstr>
      <vt:lpstr>Diapositiva 21</vt:lpstr>
      <vt:lpstr>Diapositiva 22</vt:lpstr>
      <vt:lpstr>Copricapo/cuffia</vt:lpstr>
      <vt:lpstr>Mascherina chirurgica</vt:lpstr>
      <vt:lpstr>Facciali filtranti</vt:lpstr>
      <vt:lpstr>Diapositiva 26</vt:lpstr>
      <vt:lpstr>Visiere, occhiali, schermi facciali</vt:lpstr>
      <vt:lpstr>Sequenza vestizione</vt:lpstr>
      <vt:lpstr>Come effettuare la vestizione</vt:lpstr>
      <vt:lpstr>Diapositiva 30</vt:lpstr>
      <vt:lpstr>Diapositiva 31</vt:lpstr>
      <vt:lpstr>Diapositiva 32</vt:lpstr>
      <vt:lpstr>Diapositiva 33</vt:lpstr>
      <vt:lpstr>Svestizione</vt:lpstr>
      <vt:lpstr>Diapositiva 35</vt:lpstr>
      <vt:lpstr>Diapositiva 36</vt:lpstr>
      <vt:lpstr>Diapositiva 37</vt:lpstr>
      <vt:lpstr>Diapositiva 38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INDICAZIONI AD INTERIM  PER LA GESTIONE DEL RISCHIO INFETTIVO IN AMBITO SANITARIO  PER LA FASE 2 DELL' EPIDEMIA DA COVID-19 IN AUSL DELLA ROMAGNA</dc:title>
  <dc:creator>MARINA ZOLI NEUROCHIRURGIA CESENA - DEGENZA</dc:creator>
  <cp:lastModifiedBy>mzoli</cp:lastModifiedBy>
  <cp:revision>394</cp:revision>
  <dcterms:created xsi:type="dcterms:W3CDTF">2020-05-08T09:01:01Z</dcterms:created>
  <dcterms:modified xsi:type="dcterms:W3CDTF">2020-06-16T13:51:47Z</dcterms:modified>
</cp:coreProperties>
</file>